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1"/>
  </p:notesMasterIdLst>
  <p:sldIdLst>
    <p:sldId id="256" r:id="rId5"/>
    <p:sldId id="258" r:id="rId6"/>
    <p:sldId id="257" r:id="rId7"/>
    <p:sldId id="260" r:id="rId8"/>
    <p:sldId id="352" r:id="rId9"/>
    <p:sldId id="283" r:id="rId10"/>
    <p:sldId id="261" r:id="rId11"/>
    <p:sldId id="284" r:id="rId12"/>
    <p:sldId id="280" r:id="rId13"/>
    <p:sldId id="281" r:id="rId14"/>
    <p:sldId id="300" r:id="rId15"/>
    <p:sldId id="355" r:id="rId16"/>
    <p:sldId id="353" r:id="rId17"/>
    <p:sldId id="302" r:id="rId18"/>
    <p:sldId id="354" r:id="rId19"/>
    <p:sldId id="356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 autoAdjust="0"/>
    <p:restoredTop sz="92271" autoAdjust="0"/>
  </p:normalViewPr>
  <p:slideViewPr>
    <p:cSldViewPr>
      <p:cViewPr varScale="1">
        <p:scale>
          <a:sx n="86" d="100"/>
          <a:sy n="86" d="100"/>
        </p:scale>
        <p:origin x="194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bral, Jennyfer (EOE)" userId="63efb24a-f1d8-498e-9bf9-2e7283244459" providerId="ADAL" clId="{844A876C-2997-4549-8A9D-B600E5BA34D8}"/>
    <pc:docChg chg="modSld">
      <pc:chgData name="Cabral, Jennyfer (EOE)" userId="63efb24a-f1d8-498e-9bf9-2e7283244459" providerId="ADAL" clId="{844A876C-2997-4549-8A9D-B600E5BA34D8}" dt="2024-05-29T11:49:39.004" v="0" actId="1076"/>
      <pc:docMkLst>
        <pc:docMk/>
      </pc:docMkLst>
      <pc:sldChg chg="modSp mod">
        <pc:chgData name="Cabral, Jennyfer (EOE)" userId="63efb24a-f1d8-498e-9bf9-2e7283244459" providerId="ADAL" clId="{844A876C-2997-4549-8A9D-B600E5BA34D8}" dt="2024-05-29T11:49:39.004" v="0" actId="1076"/>
        <pc:sldMkLst>
          <pc:docMk/>
          <pc:sldMk cId="2419031664" sldId="280"/>
        </pc:sldMkLst>
        <pc:picChg chg="mod">
          <ac:chgData name="Cabral, Jennyfer (EOE)" userId="63efb24a-f1d8-498e-9bf9-2e7283244459" providerId="ADAL" clId="{844A876C-2997-4549-8A9D-B600E5BA34D8}" dt="2024-05-29T11:49:39.004" v="0" actId="1076"/>
          <ac:picMkLst>
            <pc:docMk/>
            <pc:sldMk cId="2419031664" sldId="280"/>
            <ac:picMk id="7" creationId="{F3177147-A193-1941-26BC-5EF4EF79320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06A19D4-7023-4CA1-A243-19EB632E5311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2D4F7E2-BAA4-4DE4-8D79-EE7F2C3E56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112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4F7E2-BAA4-4DE4-8D79-EE7F2C3E560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494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4F7E2-BAA4-4DE4-8D79-EE7F2C3E5603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524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D4F7E2-BAA4-4DE4-8D79-EE7F2C3E5603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502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4F7E2-BAA4-4DE4-8D79-EE7F2C3E5603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552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158CB-C713-4296-A438-AE9EC22067EB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MDOE Invoicing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AD4E-76C3-45B6-A5B7-A5249F18C7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MDOE Invoicing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703A6-7AB1-4B26-AF3A-3A4E8643B0FF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MDOE Invoicing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6FF9E-E77F-4EE4-AE10-37057E47DCCB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MDOE Invoicing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2CBF8-FFF0-4680-8787-50890D2CB5F2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MDOE Invoicing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21870-9FEB-4D65-8752-3EEC77223338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MDOE Invoicing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D3D1-B213-4E12-9849-3F1AB20F5A57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MDOE Invoicing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508A-D520-47E7-AAAF-8C66487B83D3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MDOE Invoicing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F863-9528-4B1E-9F5C-405044205F8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MDOE Invoicing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AC23-D27E-418D-AC5E-32E03177142D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MDOE Invoicing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F7AF3-C404-4D58-9580-5BF402CF8AA1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MDOE Invoicing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C1751-5C5D-4A94-AF63-02B09FD3E817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MDOE Invoicing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FE7D2-B5A6-415F-AB98-5C760E3C03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676400"/>
          </a:xfrm>
        </p:spPr>
        <p:txBody>
          <a:bodyPr>
            <a:normAutofit/>
          </a:bodyPr>
          <a:lstStyle/>
          <a:p>
            <a:r>
              <a:rPr lang="en-US" sz="5000" dirty="0"/>
              <a:t>EOE Grants (E-Grants)</a:t>
            </a:r>
            <a:br>
              <a:rPr lang="en-US" dirty="0"/>
            </a:br>
            <a:r>
              <a:rPr lang="en-US" sz="2700" dirty="0"/>
              <a:t>Executive Office of Education (EOE)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Training Module 3</a:t>
            </a:r>
          </a:p>
          <a:p>
            <a:r>
              <a:rPr lang="en-US" dirty="0"/>
              <a:t>Reimbursement Requests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51327"/>
            <a:ext cx="8229600" cy="11430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System automatically validates Reimbursement Requests as they are completed</a:t>
            </a:r>
          </a:p>
          <a:p>
            <a:r>
              <a:rPr lang="en-US" dirty="0"/>
              <a:t>Errors will prevent submission; warnings will be called out but allow submission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Reimbursement Requests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E399AEB-AB37-4BC1-AAEB-3AD04960F8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626" y="2429740"/>
            <a:ext cx="6081374" cy="3991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112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Submission and Review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51326"/>
            <a:ext cx="8077200" cy="219308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Once an RR passes validation, the Grantee Fiscal Representative may move it to Reimbursement Request Submitted</a:t>
            </a:r>
          </a:p>
          <a:p>
            <a:r>
              <a:rPr lang="en-US" dirty="0"/>
              <a:t>RR is then sent to EOE for EOE Fiscal Payment Review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Reimbursement Requests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579AA59-A06E-4D10-85E5-09ECEDE28D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" y="3544409"/>
            <a:ext cx="6019800" cy="256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584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Reimbursement Request Approval Steps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Reimbursement Requests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646F311-1DC3-0C62-16C2-D766157A70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286000"/>
            <a:ext cx="8063205" cy="147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343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 dirty="0"/>
              <a:t>Demonstration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Reimbursement Requests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784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Critical Notes about Reimbursement Requests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/>
          </a:bodyPr>
          <a:lstStyle/>
          <a:p>
            <a:r>
              <a:rPr lang="en-US" dirty="0"/>
              <a:t>Reimbursement requests are created and submitted by the Grantee Fiscal Representative</a:t>
            </a:r>
          </a:p>
          <a:p>
            <a:r>
              <a:rPr lang="en-US" dirty="0"/>
              <a:t>Grantee must enter project-to-date expenditures</a:t>
            </a:r>
          </a:p>
          <a:p>
            <a:r>
              <a:rPr lang="en-US" dirty="0"/>
              <a:t>Grantee will need to do a budget revision when they have expenditures in an unapproved Object Code / Function Code combination (cell) or they exceed their approved budget for a cell by more than 10%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Reimbursement Requests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6833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Reimbursement Requests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8229600" cy="1292658"/>
          </a:xfrm>
        </p:spPr>
        <p:txBody>
          <a:bodyPr>
            <a:normAutofit/>
          </a:bodyPr>
          <a:lstStyle/>
          <a:p>
            <a:r>
              <a:rPr lang="en-US" dirty="0"/>
              <a:t>Grantees have a search tool that will allow them to quickly find Reimbursement Requests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Reimbursement Requests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6010C6C-7F09-987D-F92C-836F7D68C3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2324577"/>
            <a:ext cx="8077200" cy="38907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77CAC37-5F09-DF9E-3F59-8D922F7259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3400" y="3048000"/>
            <a:ext cx="2744725" cy="194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966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 dirty="0"/>
              <a:t>Demonstration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Reimbursement Requests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533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/>
          </a:bodyPr>
          <a:lstStyle/>
          <a:p>
            <a:r>
              <a:rPr lang="en-US" dirty="0"/>
              <a:t>Reimbursement Request (RR) Entry Screen</a:t>
            </a:r>
          </a:p>
          <a:p>
            <a:r>
              <a:rPr lang="en-US" dirty="0"/>
              <a:t>Project Summary / Reimbursement Request List</a:t>
            </a:r>
          </a:p>
          <a:p>
            <a:r>
              <a:rPr lang="en-US" dirty="0"/>
              <a:t>Creating and Completing Reimbursement Requests</a:t>
            </a:r>
          </a:p>
          <a:p>
            <a:r>
              <a:rPr lang="en-US" dirty="0"/>
              <a:t>Reimbursement Request Approval Steps</a:t>
            </a:r>
          </a:p>
          <a:p>
            <a:r>
              <a:rPr lang="en-US" dirty="0"/>
              <a:t>Search Reimbursement Requests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Reimbursement Requests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dirty="0"/>
              <a:t>Reimbursement Request Entry Page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8001000" cy="5059363"/>
          </a:xfrm>
        </p:spPr>
        <p:txBody>
          <a:bodyPr>
            <a:normAutofit/>
          </a:bodyPr>
          <a:lstStyle/>
          <a:p>
            <a:r>
              <a:rPr lang="en-US" sz="1800" dirty="0"/>
              <a:t>Access from Left Nav: Reimbursement Requests &gt;&gt; Reimbursement Requests</a:t>
            </a:r>
          </a:p>
          <a:p>
            <a:r>
              <a:rPr lang="en-US" sz="1800" dirty="0"/>
              <a:t>Choose FY, Funding Application, and Project Status (Note: All is available)</a:t>
            </a:r>
          </a:p>
          <a:p>
            <a:r>
              <a:rPr lang="en-US" sz="1800" dirty="0"/>
              <a:t>Available Budget: Lesser of Approved Budget and Pending Allocation</a:t>
            </a:r>
          </a:p>
          <a:p>
            <a:r>
              <a:rPr lang="en-US" sz="1800" dirty="0"/>
              <a:t>Total Available Amount: Factors in Funding % of Allocation Sources</a:t>
            </a:r>
          </a:p>
          <a:p>
            <a:r>
              <a:rPr lang="en-US" sz="1800" dirty="0"/>
              <a:t>Net Available Amount = Total Available – Received Amount</a:t>
            </a:r>
          </a:p>
          <a:p>
            <a:r>
              <a:rPr lang="en-US" sz="1800" dirty="0"/>
              <a:t>Pending Fund Requests shows an amount when there is an RR in progress or ‘None’ when no pending RR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Reimbursement Requests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670601B-5346-4B71-B2A1-BDDD1BC255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402" y="3429000"/>
            <a:ext cx="8113195" cy="277336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96FAD6F-7134-FC14-0B5E-029643C617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4648200"/>
            <a:ext cx="3486637" cy="16319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>
            <a:noAutofit/>
          </a:bodyPr>
          <a:lstStyle/>
          <a:p>
            <a:r>
              <a:rPr lang="en-US" sz="2800" dirty="0"/>
              <a:t>Project Summary / Reimbursement Request List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227504"/>
            <a:ext cx="7074119" cy="141531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Displays general grant information</a:t>
            </a:r>
          </a:p>
          <a:p>
            <a:r>
              <a:rPr lang="en-US" dirty="0"/>
              <a:t>List of Requests for this grant</a:t>
            </a:r>
          </a:p>
          <a:p>
            <a:r>
              <a:rPr lang="en-US" dirty="0"/>
              <a:t>List of Adjustments for this grant</a:t>
            </a:r>
          </a:p>
          <a:p>
            <a:r>
              <a:rPr lang="en-US" dirty="0"/>
              <a:t>Project Hold Administration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Reimbursement Requests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4376FE3-57D1-460C-9CFA-481E4C4924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613" y="2676879"/>
            <a:ext cx="7538092" cy="367947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 dirty="0"/>
              <a:t>Demonstration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Reimbursement Requests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084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Creating and Completing Reimbursement Requests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599" y="1228926"/>
            <a:ext cx="8077201" cy="190500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Reimbursement Requests cannot be created until the grant budget is approved</a:t>
            </a:r>
          </a:p>
          <a:p>
            <a:r>
              <a:rPr lang="en-US" dirty="0"/>
              <a:t>One active reimbursement request per Grantee/Grant/FY combination</a:t>
            </a:r>
          </a:p>
          <a:p>
            <a:r>
              <a:rPr lang="en-US" dirty="0"/>
              <a:t>General Framework consistent with Funding Application</a:t>
            </a:r>
          </a:p>
          <a:p>
            <a:pPr lvl="1"/>
            <a:r>
              <a:rPr lang="en-US" dirty="0"/>
              <a:t>Sections</a:t>
            </a:r>
          </a:p>
          <a:p>
            <a:pPr lvl="1"/>
            <a:r>
              <a:rPr lang="en-US" dirty="0"/>
              <a:t>History Log and Communication</a:t>
            </a:r>
          </a:p>
          <a:p>
            <a:pPr lvl="1"/>
            <a:r>
              <a:rPr lang="en-US" dirty="0"/>
              <a:t>Validation</a:t>
            </a:r>
          </a:p>
          <a:p>
            <a:pPr lvl="1"/>
            <a:r>
              <a:rPr lang="en-US" dirty="0"/>
              <a:t>Workflow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Reimbursement Requests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44333E0-BFC0-429F-B88F-EA4703DC1E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893" y="3125788"/>
            <a:ext cx="8590611" cy="3230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09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/>
              <a:t>Expenditure Details Page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8305800" cy="5181599"/>
          </a:xfrm>
        </p:spPr>
        <p:txBody>
          <a:bodyPr>
            <a:normAutofit/>
          </a:bodyPr>
          <a:lstStyle/>
          <a:p>
            <a:r>
              <a:rPr lang="en-US" sz="1600" dirty="0"/>
              <a:t>Report Project-to-date Expenditures by Object and Function Item</a:t>
            </a:r>
          </a:p>
          <a:p>
            <a:r>
              <a:rPr lang="en-US" sz="1600" dirty="0"/>
              <a:t>Only displays rows and columns that contain approved budget amounts</a:t>
            </a:r>
          </a:p>
          <a:p>
            <a:r>
              <a:rPr lang="en-US" sz="1600"/>
              <a:t>EOE Grants </a:t>
            </a:r>
            <a:r>
              <a:rPr lang="en-US" sz="1600" dirty="0"/>
              <a:t>validates expenditures against approved budget</a:t>
            </a:r>
          </a:p>
          <a:p>
            <a:r>
              <a:rPr lang="en-US" sz="1600" dirty="0"/>
              <a:t>Hover on cell to see approved budget amount</a:t>
            </a:r>
          </a:p>
          <a:p>
            <a:r>
              <a:rPr lang="en-US" sz="1600" dirty="0"/>
              <a:t>Disabled cells where no approved budget exists</a:t>
            </a:r>
          </a:p>
          <a:p>
            <a:r>
              <a:rPr lang="en-US" sz="1600" dirty="0"/>
              <a:t>Automatically populates expenditures from previous request</a:t>
            </a:r>
          </a:p>
          <a:p>
            <a:pPr lvl="1"/>
            <a:r>
              <a:rPr lang="en-US" sz="1200" dirty="0"/>
              <a:t>Just update cells that have changed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Reimbursement Requests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7BEFD9-165B-4170-9238-66E8463903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261825"/>
            <a:ext cx="8686800" cy="287190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 Page – Fiscal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8305800" cy="215066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System knows and automatically populates most fields</a:t>
            </a:r>
          </a:p>
          <a:p>
            <a:r>
              <a:rPr lang="en-US" dirty="0"/>
              <a:t>Total Cash Basis Expenditures comes from Expenditure Details page</a:t>
            </a:r>
          </a:p>
          <a:p>
            <a:r>
              <a:rPr lang="en-US" dirty="0"/>
              <a:t>Calculates amount of the request automatically using total expenditures minus cash received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Reimbursement Requests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4765566-F20C-4D4A-A579-B2CC7219A0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833" y="3276600"/>
            <a:ext cx="7882333" cy="291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970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Documents Page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405" y="1600200"/>
            <a:ext cx="8229600" cy="15240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Grantee is required by EOE to upload backup documentation detailing their expenditures</a:t>
            </a:r>
          </a:p>
          <a:p>
            <a:r>
              <a:rPr lang="en-US" dirty="0"/>
              <a:t>Document types allowed include PDF, Word, Excel, PowerPoint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Reimbursement Requests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3177147-A193-1941-26BC-5EF4EF7932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405" y="3677945"/>
            <a:ext cx="7772400" cy="1577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031664"/>
      </p:ext>
    </p:extLst>
  </p:cSld>
  <p:clrMapOvr>
    <a:masterClrMapping/>
  </p:clrMapOvr>
</p:sld>
</file>

<file path=ppt/theme/theme1.xml><?xml version="1.0" encoding="utf-8"?>
<a:theme xmlns:a="http://schemas.openxmlformats.org/drawingml/2006/main" name="TP03000656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066A325A03DB4EADC39356D65CB924" ma:contentTypeVersion="19" ma:contentTypeDescription="Create a new document." ma:contentTypeScope="" ma:versionID="92a300d4b0664eefaf60e1de9ee4fdcb">
  <xsd:schema xmlns:xsd="http://www.w3.org/2001/XMLSchema" xmlns:xs="http://www.w3.org/2001/XMLSchema" xmlns:p="http://schemas.microsoft.com/office/2006/metadata/properties" xmlns:ns1="http://schemas.microsoft.com/sharepoint/v3" xmlns:ns2="c5e6fdba-aa68-4023-93b1-4e70e57a9e59" xmlns:ns3="34958036-8e88-41aa-ba22-2d4d5ce4b47c" targetNamespace="http://schemas.microsoft.com/office/2006/metadata/properties" ma:root="true" ma:fieldsID="8ba6140b435b7310203f3928c4a67fb4" ns1:_="" ns2:_="" ns3:_="">
    <xsd:import namespace="http://schemas.microsoft.com/sharepoint/v3"/>
    <xsd:import namespace="c5e6fdba-aa68-4023-93b1-4e70e57a9e59"/>
    <xsd:import namespace="34958036-8e88-41aa-ba22-2d4d5ce4b4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BidNumber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e6fdba-aa68-4023-93b1-4e70e57a9e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BidNumber" ma:index="20" nillable="true" ma:displayName="Bid Number" ma:description="BD-22-1036-EDU02-EDU02-68125" ma:format="Dropdown" ma:internalName="BidNumber">
      <xsd:simpleType>
        <xsd:restriction base="dms:Text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958036-8e88-41aa-ba22-2d4d5ce4b47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0b64779-97b0-4f6c-a614-d4ffdc826c40}" ma:internalName="TaxCatchAll" ma:showField="CatchAllData" ma:web="34958036-8e88-41aa-ba22-2d4d5ce4b4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Props1.xml><?xml version="1.0" encoding="utf-8"?>
<ds:datastoreItem xmlns:ds="http://schemas.openxmlformats.org/officeDocument/2006/customXml" ds:itemID="{9A8CBF7D-DD6A-4E0D-883E-F3584DC51F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5e6fdba-aa68-4023-93b1-4e70e57a9e59"/>
    <ds:schemaRef ds:uri="34958036-8e88-41aa-ba22-2d4d5ce4b4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32B2DF0-E8D6-4E38-9E6F-B974FC4997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275519-840A-4201-9780-FF90F411D5B2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TP030006567</Template>
  <TotalTime>5309</TotalTime>
  <Words>491</Words>
  <Application>Microsoft Office PowerPoint</Application>
  <PresentationFormat>On-screen Show (4:3)</PresentationFormat>
  <Paragraphs>94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TP030006567</vt:lpstr>
      <vt:lpstr>EOE Grants (E-Grants) Executive Office of Education (EOE) </vt:lpstr>
      <vt:lpstr>Agenda</vt:lpstr>
      <vt:lpstr>Reimbursement Request Entry Page</vt:lpstr>
      <vt:lpstr>Project Summary / Reimbursement Request List </vt:lpstr>
      <vt:lpstr>Demonstration</vt:lpstr>
      <vt:lpstr>Creating and Completing Reimbursement Requests</vt:lpstr>
      <vt:lpstr>Expenditure Details Page</vt:lpstr>
      <vt:lpstr>Request Page – Fiscal Summary</vt:lpstr>
      <vt:lpstr>Related Documents Page</vt:lpstr>
      <vt:lpstr>Validation</vt:lpstr>
      <vt:lpstr>Submission and Review</vt:lpstr>
      <vt:lpstr>Reimbursement Request Approval Steps</vt:lpstr>
      <vt:lpstr>Demonstration</vt:lpstr>
      <vt:lpstr>Critical Notes about Reimbursement Requests</vt:lpstr>
      <vt:lpstr>Search Reimbursement Requests</vt:lpstr>
      <vt:lpstr>Demonstration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Interactions of Life</dc:title>
  <dc:creator>Chris Line</dc:creator>
  <cp:lastModifiedBy>Cabral, Jennyfer (EOE)</cp:lastModifiedBy>
  <cp:revision>245</cp:revision>
  <cp:lastPrinted>2011-05-11T12:01:02Z</cp:lastPrinted>
  <dcterms:created xsi:type="dcterms:W3CDTF">2011-04-27T17:49:08Z</dcterms:created>
  <dcterms:modified xsi:type="dcterms:W3CDTF">2024-05-29T11:49:48Z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TC300065679990</vt:lpwstr>
  </property>
  <property fmtid="{D5CDD505-2E9C-101B-9397-08002B2CF9AE}" pid="3" name="ContentTypeId">
    <vt:lpwstr>0x0101005A066A325A03DB4EADC39356D65CB924</vt:lpwstr>
  </property>
  <property fmtid="{D5CDD505-2E9C-101B-9397-08002B2CF9AE}" pid="4" name="_ExtendedDescription">
    <vt:lpwstr/>
  </property>
</Properties>
</file>