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6"/>
  </p:notesMasterIdLst>
  <p:sldIdLst>
    <p:sldId id="256" r:id="rId5"/>
    <p:sldId id="258" r:id="rId6"/>
    <p:sldId id="390" r:id="rId7"/>
    <p:sldId id="385" r:id="rId8"/>
    <p:sldId id="386" r:id="rId9"/>
    <p:sldId id="257" r:id="rId10"/>
    <p:sldId id="260" r:id="rId11"/>
    <p:sldId id="409" r:id="rId12"/>
    <p:sldId id="355" r:id="rId13"/>
    <p:sldId id="408" r:id="rId14"/>
    <p:sldId id="261" r:id="rId15"/>
    <p:sldId id="279" r:id="rId16"/>
    <p:sldId id="280" r:id="rId17"/>
    <p:sldId id="281" r:id="rId18"/>
    <p:sldId id="286" r:id="rId19"/>
    <p:sldId id="359" r:id="rId20"/>
    <p:sldId id="401" r:id="rId21"/>
    <p:sldId id="387" r:id="rId22"/>
    <p:sldId id="389" r:id="rId23"/>
    <p:sldId id="405" r:id="rId24"/>
    <p:sldId id="406" r:id="rId25"/>
    <p:sldId id="407" r:id="rId26"/>
    <p:sldId id="388" r:id="rId27"/>
    <p:sldId id="391" r:id="rId28"/>
    <p:sldId id="358" r:id="rId29"/>
    <p:sldId id="344" r:id="rId30"/>
    <p:sldId id="298" r:id="rId31"/>
    <p:sldId id="333" r:id="rId32"/>
    <p:sldId id="362" r:id="rId33"/>
    <p:sldId id="366" r:id="rId34"/>
    <p:sldId id="365" r:id="rId35"/>
    <p:sldId id="306" r:id="rId36"/>
    <p:sldId id="360" r:id="rId37"/>
    <p:sldId id="392" r:id="rId38"/>
    <p:sldId id="285" r:id="rId39"/>
    <p:sldId id="351" r:id="rId40"/>
    <p:sldId id="335" r:id="rId41"/>
    <p:sldId id="353" r:id="rId42"/>
    <p:sldId id="310" r:id="rId43"/>
    <p:sldId id="288" r:id="rId44"/>
    <p:sldId id="393" r:id="rId45"/>
    <p:sldId id="394" r:id="rId46"/>
    <p:sldId id="370" r:id="rId47"/>
    <p:sldId id="291" r:id="rId48"/>
    <p:sldId id="290" r:id="rId49"/>
    <p:sldId id="369" r:id="rId50"/>
    <p:sldId id="295" r:id="rId51"/>
    <p:sldId id="348" r:id="rId52"/>
    <p:sldId id="404" r:id="rId53"/>
    <p:sldId id="403" r:id="rId54"/>
    <p:sldId id="299" r:id="rId55"/>
    <p:sldId id="378" r:id="rId56"/>
    <p:sldId id="381" r:id="rId57"/>
    <p:sldId id="382" r:id="rId58"/>
    <p:sldId id="383" r:id="rId59"/>
    <p:sldId id="384" r:id="rId60"/>
    <p:sldId id="380" r:id="rId61"/>
    <p:sldId id="395" r:id="rId62"/>
    <p:sldId id="338" r:id="rId63"/>
    <p:sldId id="372" r:id="rId64"/>
    <p:sldId id="374" r:id="rId65"/>
    <p:sldId id="375" r:id="rId66"/>
    <p:sldId id="400" r:id="rId67"/>
    <p:sldId id="294" r:id="rId68"/>
    <p:sldId id="371" r:id="rId69"/>
    <p:sldId id="396" r:id="rId70"/>
    <p:sldId id="325" r:id="rId71"/>
    <p:sldId id="397" r:id="rId72"/>
    <p:sldId id="399" r:id="rId73"/>
    <p:sldId id="398" r:id="rId74"/>
    <p:sldId id="379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CDFA2-5D6B-4DED-96D8-9E7B1B3AA53B}" v="5" dt="2024-02-12T21:07:04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1" autoAdjust="0"/>
    <p:restoredTop sz="91103" autoAdjust="0"/>
  </p:normalViewPr>
  <p:slideViewPr>
    <p:cSldViewPr snapToGrid="0">
      <p:cViewPr varScale="1">
        <p:scale>
          <a:sx n="88" d="100"/>
          <a:sy n="88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A19D4-7023-4CA1-A243-19EB632E531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D4F7E2-BAA4-4DE4-8D79-EE7F2C3E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1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9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8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17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1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86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66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4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3DB-B598-42A0-9C04-6051C88E5C82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7479-777C-4520-94C2-1D5CA28E952B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FCC2-4930-4203-AFFA-148926CF7BAE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7967-56E6-4A65-88F7-B69936D3BBCE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0688-8652-4822-8378-7B433C5D34E1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2DAA-C9E6-410C-825C-986451F5698D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E41-B8AD-427C-A744-D8A35C2911E0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01E-D971-47ED-934D-919A61C59BD9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589-7DB9-4DC5-B3BC-91417319B695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21A9-8BD1-405D-8E2B-C70532825621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4B2-A12A-4C53-812D-9A1AFAD538AF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eGrants</a:t>
            </a:r>
            <a:r>
              <a:rPr lang="en-US"/>
              <a:t> LEA </a:t>
            </a:r>
            <a:r>
              <a:rPr lang="en-US" dirty="0"/>
              <a:t>Training Module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D30F-B0B6-4AD9-B933-7A6AEB5567C7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eGrants</a:t>
            </a:r>
            <a:r>
              <a:rPr lang="en-US" dirty="0"/>
              <a:t> LEA Training 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E7D2-B5A6-415F-AB98-5C760E3C0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Training Module 2</a:t>
            </a:r>
          </a:p>
          <a:p>
            <a:r>
              <a:rPr lang="en-US"/>
              <a:t>Funding Applications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430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/>
              <a:t>E</a:t>
            </a:r>
            <a:r>
              <a:rPr lang="en-US" sz="7200" dirty="0"/>
              <a:t>OE Grants (E-Grants)</a:t>
            </a:r>
            <a:br>
              <a:rPr lang="en-US" dirty="0"/>
            </a:br>
            <a:r>
              <a:rPr lang="en-US" sz="3600" dirty="0"/>
              <a:t>Executive Office of Education (EOE)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“Sections” are a consistent structure across </a:t>
            </a:r>
            <a:r>
              <a:rPr lang="en-US" dirty="0"/>
              <a:t>EOE Grants</a:t>
            </a:r>
            <a:r>
              <a:rPr lang="en-US" sz="2800" dirty="0"/>
              <a:t> applications and reimbursement requests.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Status changes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History Log and Comments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Allocations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Grant sections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General sections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Validation: Error and Warning messages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Print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Revision Details (on revisions &gt; 0)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Checklist for SEA qualitative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Understanding Statuses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3124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Sections page displays the current status of the application and the next possible status(es).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If the user lacks the correct permission, the status change confirmation screen will indicate so.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Hover on the status change link for hints on role(s) required to change status and user(s) who can perform the status change.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</a:rPr>
              <a:t>To begin work on a funding application or Application Supplement, the user must click the link “Application (Supplement) Started.”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16CDA-0529-BB78-E07B-7B2FAA50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39" y="4460610"/>
            <a:ext cx="7049484" cy="1895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The Allocations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/>
              <a:t>This page displays the allocation(s) for each grant in the funding application.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/>
              <a:t>It is broken out by Allocation Type.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81C21-B87A-846E-9C3F-01350AC9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8117633" cy="2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Funding Application Page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05" y="1371600"/>
            <a:ext cx="82296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/>
              <a:t>Go To</a:t>
            </a:r>
            <a:r>
              <a:rPr lang="en-US"/>
              <a:t> / </a:t>
            </a:r>
            <a:r>
              <a:rPr lang="en-US" b="1"/>
              <a:t>Save and Go To</a:t>
            </a:r>
            <a:r>
              <a:rPr lang="en-US"/>
              <a:t> menu options allow navigation between any pages in the funding application.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C9142-95B5-4D56-A770-4FDB687B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00" y="2934019"/>
            <a:ext cx="6923809" cy="25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903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Save and Go To</a:t>
            </a:r>
            <a:r>
              <a:rPr lang="en-US" sz="320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Using Save and Go To refreshes session timeout.</a:t>
            </a:r>
          </a:p>
          <a:p>
            <a:pPr>
              <a:spcBef>
                <a:spcPts val="600"/>
              </a:spcBef>
            </a:pPr>
            <a:r>
              <a:rPr lang="en-US" dirty="0"/>
              <a:t>Save and Go To Current Page:  Saves changes to the page and keeps user on that page.</a:t>
            </a:r>
          </a:p>
          <a:p>
            <a:pPr>
              <a:spcBef>
                <a:spcPts val="600"/>
              </a:spcBef>
            </a:pPr>
            <a:r>
              <a:rPr lang="en-US" dirty="0"/>
              <a:t>Save and Go To Next Page:  Saves changes to the page and moves user to next page in that section.</a:t>
            </a:r>
          </a:p>
          <a:p>
            <a:pPr>
              <a:spcBef>
                <a:spcPts val="600"/>
              </a:spcBef>
            </a:pPr>
            <a:r>
              <a:rPr lang="en-US" dirty="0"/>
              <a:t>Save and Go To Previous Page:  Saves changes to the page and moves user to previous page in that section.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no previous or next page exist, the user is returned to Sections page.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Page 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8507939" cy="3505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EOE Grants prevents multiple users from editing the same page simultaneously.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User will see message indicating that the page is locked by another user.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The lock </a:t>
            </a:r>
            <a:r>
              <a:rPr lang="en-US" sz="2800"/>
              <a:t>is released </a:t>
            </a:r>
            <a:r>
              <a:rPr lang="en-US" sz="2800" dirty="0"/>
              <a:t>after that </a:t>
            </a:r>
            <a:r>
              <a:rPr lang="en-US" sz="2800"/>
              <a:t>user leaves </a:t>
            </a:r>
            <a:r>
              <a:rPr lang="en-US" sz="2800" dirty="0"/>
              <a:t>the page or the session times out.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8507939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Most of the funding applications in EOE Grants will be “organization-level” (meaning parent-level) applications where the funding will exist in one budget.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For site-level grants, budgeting is done at the site level. Applicants will enter</a:t>
            </a:r>
            <a:r>
              <a:rPr lang="en-US" dirty="0"/>
              <a:t> a budget for each site and the system will total the budgets for all of the sites into one organization-level budget.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An example of this functionality is for Skills Capital grants where the grantee may provide funding to support programs at multiple sites.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3039125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 dropdown selector in the middle of the Sections page allows the user to toggle between the grantee (parent organization) view and the site-level view.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3A5A4-0B44-4DA9-8952-F30F84A9F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05" y="1500611"/>
            <a:ext cx="4876190" cy="44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085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Landing Pages and General Navigation</a:t>
            </a:r>
          </a:p>
          <a:p>
            <a:r>
              <a:rPr lang="en-US" dirty="0"/>
              <a:t>Site-Level Funding Applications</a:t>
            </a:r>
          </a:p>
          <a:p>
            <a:r>
              <a:rPr lang="en-US" dirty="0"/>
              <a:t>The Budget</a:t>
            </a:r>
          </a:p>
          <a:p>
            <a:r>
              <a:rPr lang="en-US" dirty="0"/>
              <a:t>Program Details</a:t>
            </a:r>
          </a:p>
          <a:p>
            <a:r>
              <a:rPr lang="en-US" dirty="0"/>
              <a:t>Related Documents</a:t>
            </a:r>
          </a:p>
          <a:p>
            <a:r>
              <a:rPr lang="en-US" dirty="0"/>
              <a:t>Submission and Review Workflow</a:t>
            </a:r>
          </a:p>
          <a:p>
            <a:r>
              <a:rPr lang="en-US" dirty="0"/>
              <a:t>Other EOE Grants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8507939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To add, delete, and edit site names, use the options in the dropdown selector.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52E16-A4AA-4103-9D9E-BC0F9D1F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9" y="2452809"/>
            <a:ext cx="4752381" cy="19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39EC1-9B02-4F71-9DAC-F9E79EE37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8" y="4490991"/>
            <a:ext cx="5904762" cy="1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91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8507939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When the selector is set to “Organization/District Level,” all of the pages displayed on the Sections page apply to the district (or parent-level organization).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The Budget link shown here will display a read-only page.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BF297-07E4-478F-A137-F335681E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05" y="3563646"/>
            <a:ext cx="4676190" cy="2161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796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Site-Level Funding Applications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60" y="1371600"/>
            <a:ext cx="8507939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When the selector is set to the name of the site, the links displayed will be to the pages that are required for each site.</a:t>
            </a:r>
          </a:p>
          <a:p>
            <a:pPr>
              <a:spcBef>
                <a:spcPts val="600"/>
              </a:spcBef>
            </a:pPr>
            <a:r>
              <a:rPr lang="en-US" dirty="0"/>
              <a:t>Note that even if the organization only has one site, completing these pages for that site is required.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51483-82C1-4289-BDDB-D086DD64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90" y="3740313"/>
            <a:ext cx="5161905" cy="2219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381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2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The Budget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095534"/>
          </a:xfrm>
        </p:spPr>
        <p:txBody>
          <a:bodyPr/>
          <a:lstStyle/>
          <a:p>
            <a:r>
              <a:rPr lang="en-US"/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15897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/>
              <a:t>To begin budgeting, click on the “Budget” link on the Sections page.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20493-FC53-460D-8460-17BCE4F2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91848"/>
            <a:ext cx="4152381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27760"/>
          </a:xfrm>
        </p:spPr>
        <p:txBody>
          <a:bodyPr/>
          <a:lstStyle/>
          <a:p>
            <a:r>
              <a:rPr lang="en-US"/>
              <a:t>The Budget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1354606"/>
          </a:xfrm>
        </p:spPr>
        <p:txBody>
          <a:bodyPr>
            <a:normAutofit fontScale="62500" lnSpcReduction="20000"/>
          </a:bodyPr>
          <a:lstStyle/>
          <a:p>
            <a:pPr marL="548640">
              <a:lnSpc>
                <a:spcPct val="120000"/>
              </a:lnSpc>
              <a:spcBef>
                <a:spcPts val="600"/>
              </a:spcBef>
            </a:pPr>
            <a:r>
              <a:rPr lang="en-US" sz="3800" dirty="0"/>
              <a:t>Click on the “Modify” link  to begin budgeting.</a:t>
            </a:r>
          </a:p>
          <a:p>
            <a:pPr marL="548640">
              <a:lnSpc>
                <a:spcPct val="120000"/>
              </a:lnSpc>
              <a:spcBef>
                <a:spcPts val="600"/>
              </a:spcBef>
            </a:pPr>
            <a:r>
              <a:rPr lang="en-US" sz="3800" dirty="0"/>
              <a:t>Note that users may choose to budget by Object Code or by Function Code.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472F1-D8B5-A335-0C68-D0A08820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887907"/>
            <a:ext cx="7143750" cy="3468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FB99E-E316-94EA-D2F1-E98D9A4FB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35" y="2878606"/>
            <a:ext cx="1041365" cy="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082675"/>
          </a:xfrm>
        </p:spPr>
        <p:txBody>
          <a:bodyPr>
            <a:normAutofit/>
          </a:bodyPr>
          <a:lstStyle/>
          <a:p>
            <a:r>
              <a:rPr lang="en-US"/>
              <a:t>Budget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2971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/>
              <a:t>Click on “Add Budget Detail” to create a new Budget entry. To edit an existing entry, use the pencil or the trash can icon.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1F145-F9E6-4DC6-8FD9-ED0C1242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805246"/>
            <a:ext cx="8228571" cy="208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24648-4EC0-1A86-9993-958417D5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5" y="4155002"/>
            <a:ext cx="454405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4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Add/Edit Budget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895599" cy="50609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1900" dirty="0"/>
              <a:t>Select the Object &amp; Function Codes;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/>
              <a:t>Some grants may have optional or required budget tags – some tags allow multiple selections;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/>
              <a:t>The Location Code must be selected (defaults to the parent organization);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/>
              <a:t>Quantity defaults to 1;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/>
              <a:t>Cost greater than $0.00 must be entered; the system calculates the Budget Detail total.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5CE25-B0BC-422B-9AFA-CF7290A2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99" y="1417638"/>
            <a:ext cx="5047619" cy="29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972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Budget Details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070" y="1371600"/>
            <a:ext cx="2895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/>
              <a:t>For most grants, Narrative Descriptions are required.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/>
              <a:t>Note that the system tracks the funds budgeted against the allocation.</a:t>
            </a:r>
          </a:p>
          <a:p>
            <a:pPr marL="0" indent="0">
              <a:buNone/>
            </a:pP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75D496-C45A-4054-AB71-1980B614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52" y="1409700"/>
            <a:ext cx="5219048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Landing Pages and General Navigation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082675"/>
          </a:xfrm>
        </p:spPr>
        <p:txBody>
          <a:bodyPr>
            <a:normAutofit/>
          </a:bodyPr>
          <a:lstStyle/>
          <a:p>
            <a:r>
              <a:rPr lang="en-US"/>
              <a:t>Budget Detail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 hyperlinks in the Filtering portion of the Budget Details screen allow the user to view their budget entries using filtering.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14F9E-9833-F022-A6DB-48DC0051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8" y="2914578"/>
            <a:ext cx="7049484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7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082675"/>
          </a:xfrm>
        </p:spPr>
        <p:txBody>
          <a:bodyPr>
            <a:normAutofit/>
          </a:bodyPr>
          <a:lstStyle/>
          <a:p>
            <a:r>
              <a:rPr lang="en-US"/>
              <a:t>Indirect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For grants that allow indirect cost:</a:t>
            </a:r>
          </a:p>
          <a:p>
            <a:pPr>
              <a:spcBef>
                <a:spcPts val="600"/>
              </a:spcBef>
            </a:pPr>
            <a:r>
              <a:rPr lang="en-US" dirty="0"/>
              <a:t>As the user budgets, the system tracks the amount of allowable indirect cost, based on the grantee’s indirect cost rate.</a:t>
            </a:r>
          </a:p>
          <a:p>
            <a:pPr>
              <a:spcBef>
                <a:spcPts val="600"/>
              </a:spcBef>
            </a:pPr>
            <a:r>
              <a:rPr lang="en-US" dirty="0"/>
              <a:t>The system accounts for budget items that do not contribute to indirect cost.</a:t>
            </a:r>
          </a:p>
          <a:p>
            <a:pPr>
              <a:spcBef>
                <a:spcPts val="600"/>
              </a:spcBef>
            </a:pPr>
            <a:r>
              <a:rPr lang="en-US" dirty="0"/>
              <a:t>The user will not be able to submit the application if the amount budgeted for indirect cost exceeds what is allowable.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E470C-DCB3-4FE8-BBCA-6B702DA1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04662"/>
            <a:ext cx="317629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The Budget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070" y="1371599"/>
            <a:ext cx="8262730" cy="4667067"/>
          </a:xfrm>
        </p:spPr>
        <p:txBody>
          <a:bodyPr>
            <a:normAutofit/>
          </a:bodyPr>
          <a:lstStyle/>
          <a:p>
            <a:r>
              <a:rPr lang="en-US" sz="2400" dirty="0"/>
              <a:t>The Budget Overview screen is a convenient way to view the budget. This is a read-only page.</a:t>
            </a:r>
          </a:p>
          <a:p>
            <a:r>
              <a:rPr lang="en-US" sz="2400" dirty="0"/>
              <a:t>Use the Show/Hide Unbudgeted Categories to toggle the view of the budget.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B7C2C-9F9B-03AD-7F99-F7F14519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11230"/>
            <a:ext cx="8180952" cy="27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9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4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Program Details Pages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Program Detail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9847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Program Details pages provide information about a grantee’s application beyond what is captured in the budget.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Detail items marked with an asterisk are required in order to submit the application.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B81F3-ACBB-40E8-B2CA-7DF753B7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1" y="3038238"/>
            <a:ext cx="8695238" cy="31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552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Program Detail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3000" dirty="0"/>
              <a:t>Common Types of Data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Numeric / Integer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Short Text response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Narrative – Rich or Plain Text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Dropdown List / Radio Buttons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Checkboxes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Checkboxes that enable or disable a subsequent range of questions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Date Picker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Grids allowing multiple responses (“Add a Row”)</a:t>
            </a:r>
            <a:endParaRPr lang="en-US" sz="1300" dirty="0"/>
          </a:p>
          <a:p>
            <a:pPr lvl="1">
              <a:spcBef>
                <a:spcPts val="600"/>
              </a:spcBef>
            </a:pPr>
            <a:r>
              <a:rPr lang="en-US" sz="2200" dirty="0"/>
              <a:t>Document Uploads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Read-only fields calculating amounts based on entries in other fields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Read-only grant-specific values populated by EOE Grants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1019-D97E-44E9-9757-3E28D648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Text Boxes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524DA6-0478-4734-814F-ABD55CECE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692" y="1371600"/>
            <a:ext cx="4319587" cy="2057400"/>
          </a:xfrm>
        </p:spPr>
        <p:txBody>
          <a:bodyPr/>
          <a:lstStyle/>
          <a:p>
            <a:r>
              <a:rPr lang="en-US" dirty="0"/>
              <a:t>Format Text from the toolbar</a:t>
            </a:r>
          </a:p>
          <a:p>
            <a:r>
              <a:rPr lang="en-US" dirty="0"/>
              <a:t>Copy and Paste formatted text</a:t>
            </a:r>
          </a:p>
          <a:p>
            <a:r>
              <a:rPr lang="en-US" dirty="0"/>
              <a:t>Spell Check</a:t>
            </a:r>
          </a:p>
          <a:p>
            <a:r>
              <a:rPr lang="en-US" dirty="0"/>
              <a:t>Large amounts of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8881A4-C7F7-4EF7-9795-844898921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1371600"/>
            <a:ext cx="4041775" cy="1524000"/>
          </a:xfrm>
        </p:spPr>
        <p:txBody>
          <a:bodyPr/>
          <a:lstStyle/>
          <a:p>
            <a:r>
              <a:rPr lang="en-US"/>
              <a:t>Copy and Paste text only</a:t>
            </a:r>
          </a:p>
          <a:p>
            <a:r>
              <a:rPr lang="en-US"/>
              <a:t>Spell check</a:t>
            </a:r>
          </a:p>
          <a:p>
            <a:r>
              <a:rPr lang="en-US"/>
              <a:t>Limited to # of characters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9121B-AF26-4852-9DC4-731F5313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64E0D-4253-415E-BF5A-416B1208413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r="15059"/>
          <a:stretch/>
        </p:blipFill>
        <p:spPr bwMode="auto">
          <a:xfrm>
            <a:off x="255692" y="3441700"/>
            <a:ext cx="4911725" cy="2421317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514C56-4EF1-43F9-9D26-F6CBFAD448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16300"/>
            <a:ext cx="3043802" cy="1613786"/>
          </a:xfrm>
          <a:prstGeom prst="rect">
            <a:avLst/>
          </a:prstGeom>
          <a:noFill/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5A4056-98C9-42A2-80E9-76E60369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Funding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404163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Related Documents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2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Related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EOE may request that grantees attach additional documentation to funding applications.</a:t>
            </a:r>
          </a:p>
          <a:p>
            <a:r>
              <a:rPr lang="en-US" dirty="0"/>
              <a:t>Documents may be required or optional.</a:t>
            </a:r>
          </a:p>
          <a:p>
            <a:r>
              <a:rPr lang="en-US" dirty="0"/>
              <a:t>EOE may provide a document template.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3E93D-6906-4ABB-A33A-5E426BA0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6" y="3525129"/>
            <a:ext cx="8079048" cy="1400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811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Organization Main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30" y="1371600"/>
            <a:ext cx="7826570" cy="50068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Once a user is logged into the system, the screen to access an organization is displayed. </a:t>
            </a:r>
          </a:p>
          <a:p>
            <a:pPr>
              <a:spcBef>
                <a:spcPts val="600"/>
              </a:spcBef>
            </a:pPr>
            <a:r>
              <a:rPr lang="en-US" dirty="0"/>
              <a:t>To navigate to the grantee’s Funding Applications page, click the link for the Organization under “Organization Name.”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F5668-70A8-3879-FBEE-A464BA35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30" y="4433189"/>
            <a:ext cx="787827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4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Adding a Related Document</a:t>
            </a:r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534400" cy="49847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/>
              <a:t>To upload a Related Document:</a:t>
            </a:r>
          </a:p>
          <a:p>
            <a:pPr>
              <a:spcBef>
                <a:spcPts val="600"/>
              </a:spcBef>
            </a:pPr>
            <a:r>
              <a:rPr lang="en-US" sz="2400"/>
              <a:t>Click the “Upload New” link.</a:t>
            </a:r>
          </a:p>
          <a:p>
            <a:pPr>
              <a:spcBef>
                <a:spcPts val="600"/>
              </a:spcBef>
            </a:pPr>
            <a:r>
              <a:rPr lang="en-US" sz="2400"/>
              <a:t>Browse for the file to upload.</a:t>
            </a:r>
          </a:p>
          <a:p>
            <a:pPr>
              <a:spcBef>
                <a:spcPts val="600"/>
              </a:spcBef>
            </a:pPr>
            <a:r>
              <a:rPr lang="en-US" sz="2400"/>
              <a:t>Enter a Document Name.</a:t>
            </a:r>
          </a:p>
          <a:p>
            <a:pPr>
              <a:spcBef>
                <a:spcPts val="600"/>
              </a:spcBef>
            </a:pPr>
            <a:r>
              <a:rPr lang="en-US" sz="2400"/>
              <a:t>Click “Create.”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C97AC-6AA9-4F57-9171-C7B85FB8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4667419"/>
            <a:ext cx="5819048" cy="135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08635-C192-4101-9778-C59297C5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11220"/>
            <a:ext cx="8160000" cy="98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8751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4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Submission and Review Workflow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21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952999"/>
          </a:xfrm>
        </p:spPr>
        <p:txBody>
          <a:bodyPr>
            <a:normAutofit/>
          </a:bodyPr>
          <a:lstStyle/>
          <a:p>
            <a:r>
              <a:rPr lang="en-US" dirty="0"/>
              <a:t>Validations are checks built into the system based on business rule checks put in place to ensure the quality of the data being submitted.</a:t>
            </a:r>
          </a:p>
          <a:p>
            <a:r>
              <a:rPr lang="en-US" dirty="0"/>
              <a:t>The system automatically checks validation as the application is being submitted.</a:t>
            </a:r>
          </a:p>
          <a:p>
            <a:r>
              <a:rPr lang="en-US" dirty="0"/>
              <a:t>The presence of validation issues is indicated on the </a:t>
            </a:r>
            <a:r>
              <a:rPr lang="en-US" b="1" dirty="0"/>
              <a:t>Sections</a:t>
            </a:r>
            <a:r>
              <a:rPr lang="en-US" dirty="0"/>
              <a:t> page, in the </a:t>
            </a:r>
            <a:r>
              <a:rPr lang="en-US" b="1" dirty="0"/>
              <a:t>Validation</a:t>
            </a:r>
            <a:r>
              <a:rPr lang="en-US" dirty="0"/>
              <a:t> column.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Types of Validations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There are two types of validation messages:</a:t>
            </a:r>
          </a:p>
          <a:p>
            <a:pPr lvl="1"/>
            <a:r>
              <a:rPr lang="en-US" dirty="0"/>
              <a:t>Errors: prevent submission of the application</a:t>
            </a:r>
          </a:p>
          <a:p>
            <a:pPr lvl="1"/>
            <a:r>
              <a:rPr lang="en-US" dirty="0"/>
              <a:t>Warnings: point out potential issues but allow submission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Examples of errors include:</a:t>
            </a:r>
          </a:p>
          <a:p>
            <a:pPr lvl="1"/>
            <a:r>
              <a:rPr lang="en-US" dirty="0"/>
              <a:t>Not completing a required narrative question</a:t>
            </a:r>
          </a:p>
          <a:p>
            <a:pPr lvl="1"/>
            <a:r>
              <a:rPr lang="en-US" dirty="0"/>
              <a:t>Budgeting more than the allocation</a:t>
            </a:r>
          </a:p>
          <a:p>
            <a:pPr lvl="1"/>
            <a:r>
              <a:rPr lang="en-US" dirty="0"/>
              <a:t>Not uploading a required related document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An example of a warning is:</a:t>
            </a:r>
          </a:p>
          <a:p>
            <a:pPr lvl="1"/>
            <a:r>
              <a:rPr lang="en-US" dirty="0"/>
              <a:t>Not uploading an optional related document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Viewing 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952999"/>
          </a:xfrm>
        </p:spPr>
        <p:txBody>
          <a:bodyPr>
            <a:normAutofit/>
          </a:bodyPr>
          <a:lstStyle/>
          <a:p>
            <a:r>
              <a:rPr lang="en-US"/>
              <a:t>Validations can be viewed at the page, section, or application level.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AA6B3-A93D-47B2-BAFE-9D90CBB4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57" y="2381643"/>
            <a:ext cx="6914286" cy="3142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6086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Validations Clarifications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952999"/>
          </a:xfrm>
        </p:spPr>
        <p:txBody>
          <a:bodyPr>
            <a:normAutofit/>
          </a:bodyPr>
          <a:lstStyle/>
          <a:p>
            <a:r>
              <a:rPr lang="en-US" sz="3200" dirty="0"/>
              <a:t>The system does not prevent the </a:t>
            </a:r>
            <a:r>
              <a:rPr lang="en-US" sz="3200" u="sng" dirty="0"/>
              <a:t>entering</a:t>
            </a:r>
            <a:r>
              <a:rPr lang="en-US" sz="3200" dirty="0"/>
              <a:t> and saving of “invalid” data; it prevents the </a:t>
            </a:r>
            <a:r>
              <a:rPr lang="en-US" sz="3200" u="sng" dirty="0"/>
              <a:t>submission</a:t>
            </a:r>
            <a:r>
              <a:rPr lang="en-US" sz="3200" dirty="0"/>
              <a:t> of invalid data.</a:t>
            </a:r>
          </a:p>
          <a:p>
            <a:r>
              <a:rPr lang="en-US" sz="3200" dirty="0"/>
              <a:t>Validation checks can span multiple pages.</a:t>
            </a:r>
          </a:p>
          <a:p>
            <a:r>
              <a:rPr lang="en-US" sz="3200" dirty="0"/>
              <a:t>“Invalid” data can become valid based on </a:t>
            </a:r>
            <a:br>
              <a:rPr lang="en-US" sz="3200" dirty="0"/>
            </a:br>
            <a:r>
              <a:rPr lang="en-US" sz="3200" dirty="0"/>
              <a:t>subsequent input.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80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27760"/>
          </a:xfrm>
        </p:spPr>
        <p:txBody>
          <a:bodyPr/>
          <a:lstStyle/>
          <a:p>
            <a:r>
              <a:rPr lang="en-US"/>
              <a:t>Editing, Submitting, and Reviewing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Once the application is complete, the </a:t>
            </a:r>
            <a:r>
              <a:rPr lang="en-US" dirty="0" err="1"/>
              <a:t>Grantwriter</a:t>
            </a:r>
            <a:r>
              <a:rPr lang="en-US" dirty="0"/>
              <a:t> will move the application to “</a:t>
            </a:r>
            <a:r>
              <a:rPr lang="en-US" dirty="0" err="1"/>
              <a:t>Grantwriter</a:t>
            </a:r>
            <a:r>
              <a:rPr lang="en-US" dirty="0"/>
              <a:t> Submitted.”</a:t>
            </a:r>
          </a:p>
          <a:p>
            <a:pPr>
              <a:spcBef>
                <a:spcPts val="600"/>
              </a:spcBef>
            </a:pPr>
            <a:r>
              <a:rPr lang="en-US" dirty="0"/>
              <a:t>Then the Fiscal Representative will review.</a:t>
            </a:r>
          </a:p>
          <a:p>
            <a:pPr>
              <a:spcBef>
                <a:spcPts val="600"/>
              </a:spcBef>
            </a:pPr>
            <a:r>
              <a:rPr lang="en-US" dirty="0"/>
              <a:t>If the Fiscal Rep approves, the application will move to EOE review.</a:t>
            </a:r>
          </a:p>
          <a:p>
            <a:pPr>
              <a:spcBef>
                <a:spcPts val="600"/>
              </a:spcBef>
            </a:pPr>
            <a:r>
              <a:rPr lang="en-US" dirty="0"/>
              <a:t>If EOE returns the application to the Organization for modification, the </a:t>
            </a:r>
            <a:r>
              <a:rPr lang="en-US" dirty="0" err="1"/>
              <a:t>Grantwriter</a:t>
            </a:r>
            <a:r>
              <a:rPr lang="en-US" dirty="0"/>
              <a:t> will need to make the requested changes and resubmit the application.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5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27598"/>
          </a:xfrm>
        </p:spPr>
        <p:txBody>
          <a:bodyPr/>
          <a:lstStyle/>
          <a:p>
            <a:r>
              <a:rPr lang="en-US" dirty="0"/>
              <a:t>Submission and Review Workflow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31800" y="1371600"/>
            <a:ext cx="8077200" cy="4984750"/>
          </a:xfrm>
        </p:spPr>
        <p:txBody>
          <a:bodyPr>
            <a:normAutofit/>
          </a:bodyPr>
          <a:lstStyle/>
          <a:p>
            <a:r>
              <a:rPr lang="en-US" dirty="0"/>
              <a:t>The system performs prerequisite checks</a:t>
            </a:r>
          </a:p>
          <a:p>
            <a:pPr lvl="1"/>
            <a:r>
              <a:rPr lang="en-US" dirty="0"/>
              <a:t>Does the user have permission?</a:t>
            </a:r>
          </a:p>
          <a:p>
            <a:pPr lvl="1"/>
            <a:r>
              <a:rPr lang="en-US" dirty="0"/>
              <a:t>Does the time frame allow for this status change?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AF87B-702F-4BF2-BE72-5240F860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24" y="4343400"/>
            <a:ext cx="6180952" cy="13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A467D-C2C5-4AED-A074-2B5E2F96E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1" y="2895600"/>
            <a:ext cx="5447619" cy="1295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22C71-A632-EFAC-8752-79B1A83B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81" y="2895600"/>
            <a:ext cx="2636860" cy="13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4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D7C348-4ADE-49A2-902D-90F7FF8F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634BF-2F67-4D30-A7DB-4B064E7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E85CD-99CE-3EE2-A497-DF2E67D8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5673"/>
            <a:ext cx="8209616" cy="59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For Users in Multiple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30" y="1371600"/>
            <a:ext cx="7826570" cy="50068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For users who will use EOE Grants for multiple organizations, EOE Grants will display the names of the available organizations in a list under “Organization Name.”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Choose the appropriate organization from the main landing page to edit work for that organization.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To change to another organization, click on the “EOE Grants Home” menu item in the upper-left corner of the navigation menu to return to the listing of the organizations to choose from.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0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3A5DF3-87C1-4C2A-AEA8-B2A81424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Competitive Grants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3BCF4-A7C8-4D85-8069-0A377DF0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48A64-818F-E356-091C-B74B8E77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2" y="185285"/>
            <a:ext cx="8240275" cy="61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1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Status Change Outcomes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/>
              <a:t>The status change is noted in the History Log documenting the date, time, and username.</a:t>
            </a:r>
          </a:p>
          <a:p>
            <a:r>
              <a:rPr lang="en-US" dirty="0"/>
              <a:t>The next person in submission workflow is notified by email </a:t>
            </a:r>
            <a:r>
              <a:rPr lang="en-US"/>
              <a:t>that the application </a:t>
            </a:r>
            <a:r>
              <a:rPr lang="en-US" dirty="0"/>
              <a:t>now requires their attention.</a:t>
            </a:r>
          </a:p>
          <a:p>
            <a:r>
              <a:rPr lang="en-US" dirty="0"/>
              <a:t>The application may be locked down or unlocked (depending on the status change).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67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8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75E529-EC91-4E52-83DA-691467B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The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F9FDB-B9CF-41B6-9908-EB08926C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funding applications that are using a checklist:</a:t>
            </a:r>
          </a:p>
          <a:p>
            <a:r>
              <a:rPr lang="en-US" sz="2400" dirty="0"/>
              <a:t>This checklist is a means of communication between EOE and grantee regarding the allowability and allocability of the items submitted in the funding application.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5815-59D7-4CBB-B062-8301F298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B252-375A-4662-82DD-3A7558C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D8D7EE-EDD1-4785-BB7A-3604DC11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9" y="3119505"/>
            <a:ext cx="7952381" cy="2742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1699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75E529-EC91-4E52-83DA-691467B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How The Checklist 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F9FDB-B9CF-41B6-9908-EB08926C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After the </a:t>
            </a:r>
            <a:r>
              <a:rPr lang="en-US" sz="2400" dirty="0" err="1"/>
              <a:t>Organzation</a:t>
            </a:r>
            <a:r>
              <a:rPr lang="en-US" sz="2400" dirty="0"/>
              <a:t> submits the application, EOE will review the application and mark each section as </a:t>
            </a:r>
            <a:r>
              <a:rPr lang="en-US" sz="2400" b="1" i="1" dirty="0"/>
              <a:t>Approved</a:t>
            </a:r>
            <a:r>
              <a:rPr lang="en-US" sz="2400" dirty="0"/>
              <a:t>, </a:t>
            </a:r>
            <a:r>
              <a:rPr lang="en-US" sz="2400" b="1" i="1" dirty="0"/>
              <a:t>Not Applicable</a:t>
            </a:r>
            <a:r>
              <a:rPr lang="en-US" sz="2400" dirty="0"/>
              <a:t>, or </a:t>
            </a:r>
            <a:r>
              <a:rPr lang="en-US" sz="2400" b="1" i="1" dirty="0"/>
              <a:t>Attention Needed</a:t>
            </a:r>
            <a:r>
              <a:rPr lang="en-US" sz="2400" dirty="0"/>
              <a:t>. If the application contains no items that are marked as </a:t>
            </a:r>
            <a:r>
              <a:rPr lang="en-US" sz="2400" b="1" i="1" dirty="0"/>
              <a:t>Attention Needed</a:t>
            </a:r>
            <a:r>
              <a:rPr lang="en-US" sz="2400" dirty="0"/>
              <a:t>, the application will be approved.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5815-59D7-4CBB-B062-8301F298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B252-375A-4662-82DD-3A7558C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1727A-F179-45B0-938D-F3826C91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09" y="3287561"/>
            <a:ext cx="8352381" cy="3019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9602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75E529-EC91-4E52-83DA-691467B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EOE Comments in The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F9FDB-B9CF-41B6-9908-EB08926C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If the application contains items that are marked as </a:t>
            </a:r>
            <a:r>
              <a:rPr lang="en-US" sz="2200" b="1" i="1" dirty="0"/>
              <a:t>Attention Needed</a:t>
            </a:r>
            <a:r>
              <a:rPr lang="en-US" sz="2200" dirty="0"/>
              <a:t>, the application will be returned to the grantee with a status that is not approved. The grantee will review the checklist for items that are marked </a:t>
            </a:r>
            <a:r>
              <a:rPr lang="en-US" sz="2200" b="1" i="1" dirty="0"/>
              <a:t>Attention Needed</a:t>
            </a:r>
            <a:r>
              <a:rPr lang="en-US" sz="2200" dirty="0"/>
              <a:t> and make the necessary changes to those items. Only the checked items in the sections marked </a:t>
            </a:r>
            <a:r>
              <a:rPr lang="en-US" sz="2200" b="1" i="1" dirty="0"/>
              <a:t>Attention Needed</a:t>
            </a:r>
            <a:r>
              <a:rPr lang="en-US" sz="2200" dirty="0"/>
              <a:t> are to be corrected and/or explained. Each section marked </a:t>
            </a:r>
            <a:r>
              <a:rPr lang="en-US" sz="2200" b="1" i="1" dirty="0"/>
              <a:t>Attention Needed</a:t>
            </a:r>
            <a:r>
              <a:rPr lang="en-US" sz="2200" dirty="0"/>
              <a:t> also has a place where EOE may provide notes to explain those items. The grantee should check for notes and additional comments.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5815-59D7-4CBB-B062-8301F298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B252-375A-4662-82DD-3A7558C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BE820-AAC2-46B5-A5E8-384FA643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" y="4510635"/>
            <a:ext cx="8451428" cy="18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7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75E529-EC91-4E52-83DA-691467B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Moving to the Next Status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F9FDB-B9CF-41B6-9908-EB08926C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Once the grantee has made the necessary adjustments, they will resubmit the application for approval. If EOE determines that the item has been corrected, </a:t>
            </a:r>
            <a:r>
              <a:rPr lang="en-US" sz="2400" b="1" i="1" dirty="0"/>
              <a:t>Attention Needed</a:t>
            </a:r>
            <a:r>
              <a:rPr lang="en-US" sz="2400" dirty="0"/>
              <a:t> will be changed to </a:t>
            </a:r>
            <a:r>
              <a:rPr lang="en-US" sz="2400" b="1" i="1" dirty="0"/>
              <a:t>Approved</a:t>
            </a:r>
            <a:r>
              <a:rPr lang="en-US" sz="2400" dirty="0"/>
              <a:t> by the EOE Reviewer. If the items that were marked </a:t>
            </a:r>
            <a:r>
              <a:rPr lang="en-US" sz="2400" b="1" i="1" dirty="0"/>
              <a:t>Attention Needed</a:t>
            </a:r>
            <a:r>
              <a:rPr lang="en-US" sz="2400" dirty="0"/>
              <a:t> still have not been corrected, the application will be returned again to the grantee with a status that is not approved.</a:t>
            </a:r>
          </a:p>
          <a:p>
            <a:r>
              <a:rPr lang="en-US" sz="2400" dirty="0"/>
              <a:t>Applications that contain no items that are marked </a:t>
            </a:r>
            <a:r>
              <a:rPr lang="en-US" sz="2400" b="1" i="1" dirty="0"/>
              <a:t>Attention Needed</a:t>
            </a:r>
            <a:r>
              <a:rPr lang="en-US" sz="2400" dirty="0"/>
              <a:t> will be approved.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5815-59D7-4CBB-B062-8301F298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B252-375A-4662-82DD-3A7558C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7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80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EOE Grants Functionality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3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Create Comments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543" y="1411425"/>
            <a:ext cx="8229600" cy="4708525"/>
          </a:xfrm>
        </p:spPr>
        <p:txBody>
          <a:bodyPr/>
          <a:lstStyle/>
          <a:p>
            <a:r>
              <a:rPr lang="en-US" dirty="0"/>
              <a:t>Comments can be used to facilitate ongoing notes and discussion between EOE and the Grantee.</a:t>
            </a:r>
          </a:p>
          <a:p>
            <a:r>
              <a:rPr lang="en-US" dirty="0"/>
              <a:t>Comments can be made by anyone with access to the application at any time, regardless of application status.</a:t>
            </a:r>
          </a:p>
          <a:p>
            <a:r>
              <a:rPr lang="en-US" dirty="0"/>
              <a:t>Comments can be emailed to intended recipients.</a:t>
            </a:r>
          </a:p>
          <a:p>
            <a:r>
              <a:rPr lang="en-US" dirty="0"/>
              <a:t>Comments are saved within the funding application.</a:t>
            </a:r>
          </a:p>
          <a:p>
            <a:r>
              <a:rPr lang="en-US" dirty="0"/>
              <a:t>Comments are not visible to public users.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Funding Applications Main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30" y="1371600"/>
            <a:ext cx="7826570" cy="263815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Each organization has a main Funding Applications page.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Accessible from “Funding” on the left navigation once you have an organization in your session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Launching point to all of a organization’s grant applications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Contains View filters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Fiscal Year &amp; Application Status filter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5199A-9BB6-4511-80D8-98CA0606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4" y="4009759"/>
            <a:ext cx="8380952" cy="224761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To Create a Comment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543" y="1411425"/>
            <a:ext cx="3537857" cy="47085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Click on “Create Comment” on the Sections page for the application you wish to comment.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Enter comment text.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Upload a document if desired.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If sending as an email, check the box.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Click “Save and Go To.”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819B2-C4F0-4798-822C-BBAA97C8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33" y="1483540"/>
            <a:ext cx="4133333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8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Printing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sz="2200"/>
              <a:t>Users may print the application at the page, section, or full application level. They may also click the checkbox at the top of the column to select distinct pages.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255F48-14A6-4689-896A-07BF52FC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537302"/>
            <a:ext cx="6876190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04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Retrieving the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sz="2400" dirty="0"/>
              <a:t>The system will generate a PDF document, containing the selected pages.</a:t>
            </a:r>
          </a:p>
          <a:p>
            <a:r>
              <a:rPr lang="en-US" sz="2400" dirty="0"/>
              <a:t>Note the PDF will not include uploaded related documents.</a:t>
            </a:r>
          </a:p>
          <a:p>
            <a:r>
              <a:rPr lang="en-US" sz="2400" dirty="0"/>
              <a:t>The system will ask the user for an email address.</a:t>
            </a:r>
          </a:p>
          <a:p>
            <a:r>
              <a:rPr lang="en-US" sz="2400" dirty="0"/>
              <a:t>If the print job is small, the user may automatically retrieve the PDF document from the link at the top of the EOE Resources page.</a:t>
            </a:r>
          </a:p>
          <a:p>
            <a:r>
              <a:rPr lang="en-US" sz="2400" dirty="0"/>
              <a:t>If the print job is large, the system will send an email when the print job is ready to retrieve.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8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0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Reviewing Revision Details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/>
              <a:t>Revision Details displays changes that have occurred to this current revision of the application relative to the previously approved application.</a:t>
            </a:r>
          </a:p>
          <a:p>
            <a:r>
              <a:rPr lang="en-US"/>
              <a:t>Each message contains a clickable “Review” link.</a:t>
            </a:r>
          </a:p>
          <a:p>
            <a:r>
              <a:rPr lang="en-US"/>
              <a:t>Clicking the link will show the user to the page where the change occurred.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30E0C-791A-4E32-ADDF-7C4BA4AA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6914286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0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/>
              <a:t>Viewing Revision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952999"/>
          </a:xfrm>
        </p:spPr>
        <p:txBody>
          <a:bodyPr>
            <a:normAutofit/>
          </a:bodyPr>
          <a:lstStyle/>
          <a:p>
            <a:r>
              <a:rPr lang="en-US"/>
              <a:t>Revision Details can be viewed at the page, section, or application level.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03B44-3302-467E-8CBC-EDB898D3C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24" y="2302379"/>
            <a:ext cx="8190476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7D1-05EA-4D5D-82EC-011CC5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Reviewing the Address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6B5D-B148-4CD0-BBA0-79D37DE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It is best practice to review the roles in your organization at least annually to determine if changes need to be made. A quick way to see who has roles in your organization is to access the Address Book.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Address Book is accessed from the EOE Grants main menu using the left-hand navigation.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5238-32DA-4FDD-8574-859D64D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FE7D2-B5A6-415F-AB98-5C760E3C0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7248" y="6356350"/>
            <a:ext cx="2898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Funding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582474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7D1-05EA-4D5D-82EC-011CC5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Reviewing the Address Book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6B5D-B148-4CD0-BBA0-79D37DE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To review the Address Book: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800" dirty="0"/>
              <a:t>Click on “Address Book” from the main menu.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800" dirty="0"/>
              <a:t>Use the toggle link “View All District Contacts” and “Return to Address Book” to view user/role information within the Grantee.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5238-32DA-4FDD-8574-859D64D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FE7D2-B5A6-415F-AB98-5C760E3C0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7248" y="6356350"/>
            <a:ext cx="2898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Funding Application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583A5-147A-460C-BEBF-AE072FF078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53" y="3810000"/>
            <a:ext cx="1614500" cy="2293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3E417-F04E-4D46-8B75-743E8F9258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5" y="3810000"/>
            <a:ext cx="2893241" cy="13787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83099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7D1-05EA-4D5D-82EC-011CC5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Address Book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6B5D-B148-4CD0-BBA0-79D37DE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" y="1371600"/>
            <a:ext cx="334296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Here are some main headings of users within the Address Book that are most helpful to view user listings: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u="sng" dirty="0"/>
              <a:t>Grantee Role Contacts</a:t>
            </a:r>
            <a:r>
              <a:rPr lang="en-US" sz="2800" dirty="0"/>
              <a:t> lists all Grantee roles with users who are assigned to each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5238-32DA-4FDD-8574-859D64D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FE7D2-B5A6-415F-AB98-5C760E3C0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7248" y="6356350"/>
            <a:ext cx="2898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Funding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8F5C7-8628-44F6-B817-252704F6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29000"/>
            <a:ext cx="4323809" cy="3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7340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7D1-05EA-4D5D-82EC-011CC5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Address Book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6B5D-B148-4CD0-BBA0-79D37DE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After clicking on </a:t>
            </a:r>
            <a:r>
              <a:rPr lang="en-US" sz="2800" u="sng" dirty="0"/>
              <a:t>View All District Contacts</a:t>
            </a:r>
            <a:r>
              <a:rPr lang="en-US" sz="2800" dirty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u="sng" dirty="0"/>
              <a:t>District Contacts</a:t>
            </a:r>
            <a:r>
              <a:rPr lang="en-US" sz="2800" dirty="0"/>
              <a:t> lists all current </a:t>
            </a:r>
            <a:r>
              <a:rPr lang="en-US" sz="2800" dirty="0" err="1"/>
              <a:t>OrganizationA</a:t>
            </a:r>
            <a:r>
              <a:rPr lang="en-US" sz="2800" dirty="0"/>
              <a:t> users arranged alphabetically by last name.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5238-32DA-4FDD-8574-859D64D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FE7D2-B5A6-415F-AB98-5C760E3C0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7248" y="6356350"/>
            <a:ext cx="2898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Funding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3B848-14A1-458E-A613-D809421B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0" y="3048000"/>
            <a:ext cx="7800000" cy="19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042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Autofit/>
          </a:bodyPr>
          <a:lstStyle/>
          <a:p>
            <a:r>
              <a:rPr lang="en-US"/>
              <a:t>Funding Applications Main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436" y="1371600"/>
            <a:ext cx="7465164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Useful information on this page includes:</a:t>
            </a:r>
          </a:p>
          <a:p>
            <a:pPr>
              <a:spcBef>
                <a:spcPts val="600"/>
              </a:spcBef>
            </a:pPr>
            <a:r>
              <a:rPr lang="en-US" dirty="0"/>
              <a:t>Entitlement versus Competitive application</a:t>
            </a:r>
          </a:p>
          <a:p>
            <a:pPr>
              <a:spcBef>
                <a:spcPts val="600"/>
              </a:spcBef>
            </a:pPr>
            <a:r>
              <a:rPr lang="en-US" dirty="0"/>
              <a:t>Some applications display a Due Date.</a:t>
            </a:r>
          </a:p>
          <a:p>
            <a:pPr>
              <a:spcBef>
                <a:spcPts val="600"/>
              </a:spcBef>
            </a:pPr>
            <a:r>
              <a:rPr lang="en-US" dirty="0"/>
              <a:t>Revision #</a:t>
            </a:r>
          </a:p>
          <a:p>
            <a:pPr>
              <a:spcBef>
                <a:spcPts val="600"/>
              </a:spcBef>
            </a:pPr>
            <a:r>
              <a:rPr lang="en-US" dirty="0"/>
              <a:t>Application Status &amp; Status Date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624A7-BBC5-4E91-93EA-2FCA8E43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0" y="4264853"/>
            <a:ext cx="8338095" cy="1797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7D1-05EA-4D5D-82EC-011CC5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Address Book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6B5D-B148-4CD0-BBA0-79D37DE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EOE Funding Application Contacts lists EOE Grants users who have been designated as state-level contact(s) for each funding application by EOE. This is a good place to look if you have a program question about a specific funding application.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Note that user contact information (such as email address and phone number) becomes visible when clicking on the link for the name of the contact.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5238-32DA-4FDD-8574-859D64D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FE7D2-B5A6-415F-AB98-5C760E3C0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7248" y="6356350"/>
            <a:ext cx="2898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Funding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250386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/>
              <a:t>The Sections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495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Sections page is an overview of a selected funding application.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It is the launching point to pages within the application.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may view the sections as expanded or collapsed.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28001"/>
          </a:xfrm>
        </p:spPr>
        <p:txBody>
          <a:bodyPr>
            <a:normAutofit fontScale="90000"/>
          </a:bodyPr>
          <a:lstStyle/>
          <a:p>
            <a:r>
              <a:rPr lang="en-US"/>
              <a:t>The Sections Page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Funding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C3539-835A-4173-8916-DEBE198F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86" y="819441"/>
            <a:ext cx="8285714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3669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65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066A325A03DB4EADC39356D65CB924" ma:contentTypeVersion="19" ma:contentTypeDescription="Create a new document." ma:contentTypeScope="" ma:versionID="92a300d4b0664eefaf60e1de9ee4fdcb">
  <xsd:schema xmlns:xsd="http://www.w3.org/2001/XMLSchema" xmlns:xs="http://www.w3.org/2001/XMLSchema" xmlns:p="http://schemas.microsoft.com/office/2006/metadata/properties" xmlns:ns1="http://schemas.microsoft.com/sharepoint/v3" xmlns:ns2="c5e6fdba-aa68-4023-93b1-4e70e57a9e59" xmlns:ns3="34958036-8e88-41aa-ba22-2d4d5ce4b47c" targetNamespace="http://schemas.microsoft.com/office/2006/metadata/properties" ma:root="true" ma:fieldsID="8ba6140b435b7310203f3928c4a67fb4" ns1:_="" ns2:_="" ns3:_="">
    <xsd:import namespace="http://schemas.microsoft.com/sharepoint/v3"/>
    <xsd:import namespace="c5e6fdba-aa68-4023-93b1-4e70e57a9e59"/>
    <xsd:import namespace="34958036-8e88-41aa-ba22-2d4d5ce4b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id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fdba-aa68-4023-93b1-4e70e57a9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idNumber" ma:index="20" nillable="true" ma:displayName="Bid Number" ma:description="BD-22-1036-EDU02-EDU02-68125" ma:format="Dropdown" ma:internalName="BidNumber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58036-8e88-41aa-ba22-2d4d5ce4b4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b64779-97b0-4f6c-a614-d4ffdc826c40}" ma:internalName="TaxCatchAll" ma:showField="CatchAllData" ma:web="34958036-8e88-41aa-ba22-2d4d5ce4b4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888E1-D2A7-422C-BDD3-E1899BAA6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275519-840A-4201-9780-FF90F411D5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B6BC21-4C62-43CE-8967-07650ABE5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e6fdba-aa68-4023-93b1-4e70e57a9e59"/>
    <ds:schemaRef ds:uri="34958036-8e88-41aa-ba22-2d4d5ce4b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2763</Words>
  <Application>Microsoft Office PowerPoint</Application>
  <PresentationFormat>On-screen Show (4:3)</PresentationFormat>
  <Paragraphs>411</Paragraphs>
  <Slides>71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TP030006567</vt:lpstr>
      <vt:lpstr>PowerPoint Presentation</vt:lpstr>
      <vt:lpstr>Agenda</vt:lpstr>
      <vt:lpstr>Landing Pages and General Navigation</vt:lpstr>
      <vt:lpstr>Organization Main Page</vt:lpstr>
      <vt:lpstr>For Users in Multiple Organizations</vt:lpstr>
      <vt:lpstr>Funding Applications Main Page</vt:lpstr>
      <vt:lpstr>Funding Applications Main Page</vt:lpstr>
      <vt:lpstr>The Sections Page</vt:lpstr>
      <vt:lpstr>The Sections Page</vt:lpstr>
      <vt:lpstr>Sections</vt:lpstr>
      <vt:lpstr>Understanding Statuses</vt:lpstr>
      <vt:lpstr>The Allocations Page</vt:lpstr>
      <vt:lpstr>Funding Application Page Navigation</vt:lpstr>
      <vt:lpstr>Save and Go To…continued</vt:lpstr>
      <vt:lpstr>Page Locking</vt:lpstr>
      <vt:lpstr>Demonstration</vt:lpstr>
      <vt:lpstr>Site-Level Funding Applications</vt:lpstr>
      <vt:lpstr>Site-Level Funding Applications</vt:lpstr>
      <vt:lpstr>Site-Level Funding Applications (2)</vt:lpstr>
      <vt:lpstr>Site-Level Funding Applications (5)</vt:lpstr>
      <vt:lpstr>Site-Level Funding Applications (3)</vt:lpstr>
      <vt:lpstr>Site-Level Funding Applications (4)</vt:lpstr>
      <vt:lpstr>Demonstration</vt:lpstr>
      <vt:lpstr>The Budget</vt:lpstr>
      <vt:lpstr>Budgeting</vt:lpstr>
      <vt:lpstr>The Budget Page</vt:lpstr>
      <vt:lpstr>Budget Detail</vt:lpstr>
      <vt:lpstr>Add/Edit Budget Detail</vt:lpstr>
      <vt:lpstr>Budget Details (continued)</vt:lpstr>
      <vt:lpstr>Budget Detail Filters</vt:lpstr>
      <vt:lpstr>Indirect Cost</vt:lpstr>
      <vt:lpstr>The Budget Overview</vt:lpstr>
      <vt:lpstr>Demonstration</vt:lpstr>
      <vt:lpstr>Program Details Pages</vt:lpstr>
      <vt:lpstr>Program Detail Pages</vt:lpstr>
      <vt:lpstr>Program Detail Pages</vt:lpstr>
      <vt:lpstr>Text Boxes</vt:lpstr>
      <vt:lpstr>Related Documents</vt:lpstr>
      <vt:lpstr>Related Documents</vt:lpstr>
      <vt:lpstr>Adding a Related Document</vt:lpstr>
      <vt:lpstr>Demonstration</vt:lpstr>
      <vt:lpstr>Submission and Review Workflow</vt:lpstr>
      <vt:lpstr>Validations</vt:lpstr>
      <vt:lpstr>Types of Validations</vt:lpstr>
      <vt:lpstr>Viewing Validations</vt:lpstr>
      <vt:lpstr>Validations Clarifications</vt:lpstr>
      <vt:lpstr>Editing, Submitting, and Reviewing</vt:lpstr>
      <vt:lpstr>Submission and Review Workflow</vt:lpstr>
      <vt:lpstr>PowerPoint Presentation</vt:lpstr>
      <vt:lpstr>PowerPoint Presentation</vt:lpstr>
      <vt:lpstr>Status Change Outcomes</vt:lpstr>
      <vt:lpstr>Demonstration</vt:lpstr>
      <vt:lpstr>The Checklist</vt:lpstr>
      <vt:lpstr>How The Checklist Works</vt:lpstr>
      <vt:lpstr>EOE Comments in The Checklist</vt:lpstr>
      <vt:lpstr>Moving to the Next Status</vt:lpstr>
      <vt:lpstr>Demonstration</vt:lpstr>
      <vt:lpstr>Other EOE Grants Functionality</vt:lpstr>
      <vt:lpstr>Create Comments</vt:lpstr>
      <vt:lpstr>To Create a Comment</vt:lpstr>
      <vt:lpstr>Printing</vt:lpstr>
      <vt:lpstr>Retrieving the PDF</vt:lpstr>
      <vt:lpstr>Demonstration</vt:lpstr>
      <vt:lpstr>Reviewing Revision Details</vt:lpstr>
      <vt:lpstr>Viewing Revision Details</vt:lpstr>
      <vt:lpstr>Reviewing the Address Book</vt:lpstr>
      <vt:lpstr>Reviewing the Address Book (2)</vt:lpstr>
      <vt:lpstr>Address Book Headings</vt:lpstr>
      <vt:lpstr>Address Book Headings</vt:lpstr>
      <vt:lpstr>Address Book Headings</vt:lpstr>
      <vt:lpstr>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Life</dc:title>
  <dc:creator>John Mamula</dc:creator>
  <cp:lastModifiedBy>Cabral, Jennyfer (EOE)</cp:lastModifiedBy>
  <cp:revision>4</cp:revision>
  <cp:lastPrinted>2011-05-11T12:01:02Z</cp:lastPrinted>
  <dcterms:created xsi:type="dcterms:W3CDTF">2011-04-27T17:49:08Z</dcterms:created>
  <dcterms:modified xsi:type="dcterms:W3CDTF">2024-02-12T21:36:22Z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TC300065679990</vt:lpwstr>
  </property>
  <property fmtid="{D5CDD505-2E9C-101B-9397-08002B2CF9AE}" pid="3" name="_ExtendedDescription">
    <vt:lpwstr/>
  </property>
  <property fmtid="{D5CDD505-2E9C-101B-9397-08002B2CF9AE}" pid="4" name="ContentTypeId">
    <vt:lpwstr>0x0101005A066A325A03DB4EADC39356D65CB924</vt:lpwstr>
  </property>
</Properties>
</file>