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  <p:sldId id="264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bral, Jennyfer (EOE)" userId="63efb24a-f1d8-498e-9bf9-2e7283244459" providerId="ADAL" clId="{AFA443CE-C663-4BF6-B2BE-78D7C498D845}"/>
    <pc:docChg chg="undo custSel modSld">
      <pc:chgData name="Cabral, Jennyfer (EOE)" userId="63efb24a-f1d8-498e-9bf9-2e7283244459" providerId="ADAL" clId="{AFA443CE-C663-4BF6-B2BE-78D7C498D845}" dt="2024-07-12T14:50:51.126" v="39" actId="14100"/>
      <pc:docMkLst>
        <pc:docMk/>
      </pc:docMkLst>
      <pc:sldChg chg="modSp mod">
        <pc:chgData name="Cabral, Jennyfer (EOE)" userId="63efb24a-f1d8-498e-9bf9-2e7283244459" providerId="ADAL" clId="{AFA443CE-C663-4BF6-B2BE-78D7C498D845}" dt="2024-07-12T14:43:40.876" v="24" actId="20577"/>
        <pc:sldMkLst>
          <pc:docMk/>
          <pc:sldMk cId="2045817594" sldId="257"/>
        </pc:sldMkLst>
        <pc:spChg chg="mod">
          <ac:chgData name="Cabral, Jennyfer (EOE)" userId="63efb24a-f1d8-498e-9bf9-2e7283244459" providerId="ADAL" clId="{AFA443CE-C663-4BF6-B2BE-78D7C498D845}" dt="2024-07-12T14:43:40.876" v="24" actId="20577"/>
          <ac:spMkLst>
            <pc:docMk/>
            <pc:sldMk cId="2045817594" sldId="257"/>
            <ac:spMk id="5" creationId="{00000000-0000-0000-0000-000000000000}"/>
          </ac:spMkLst>
        </pc:spChg>
      </pc:sldChg>
      <pc:sldChg chg="addSp delSp modSp mod">
        <pc:chgData name="Cabral, Jennyfer (EOE)" userId="63efb24a-f1d8-498e-9bf9-2e7283244459" providerId="ADAL" clId="{AFA443CE-C663-4BF6-B2BE-78D7C498D845}" dt="2024-07-12T14:50:51.126" v="39" actId="14100"/>
        <pc:sldMkLst>
          <pc:docMk/>
          <pc:sldMk cId="271203706" sldId="258"/>
        </pc:sldMkLst>
        <pc:picChg chg="del">
          <ac:chgData name="Cabral, Jennyfer (EOE)" userId="63efb24a-f1d8-498e-9bf9-2e7283244459" providerId="ADAL" clId="{AFA443CE-C663-4BF6-B2BE-78D7C498D845}" dt="2024-07-12T14:49:42.084" v="25" actId="478"/>
          <ac:picMkLst>
            <pc:docMk/>
            <pc:sldMk cId="271203706" sldId="258"/>
            <ac:picMk id="6" creationId="{75261685-95D7-6883-885F-0007D12614FE}"/>
          </ac:picMkLst>
        </pc:picChg>
        <pc:picChg chg="add del mod modCrop">
          <ac:chgData name="Cabral, Jennyfer (EOE)" userId="63efb24a-f1d8-498e-9bf9-2e7283244459" providerId="ADAL" clId="{AFA443CE-C663-4BF6-B2BE-78D7C498D845}" dt="2024-07-12T14:50:28.987" v="31" actId="478"/>
          <ac:picMkLst>
            <pc:docMk/>
            <pc:sldMk cId="271203706" sldId="258"/>
            <ac:picMk id="8" creationId="{AE53B4A0-2F04-E068-B757-4A0C35E0C775}"/>
          </ac:picMkLst>
        </pc:picChg>
        <pc:picChg chg="add mod modCrop">
          <ac:chgData name="Cabral, Jennyfer (EOE)" userId="63efb24a-f1d8-498e-9bf9-2e7283244459" providerId="ADAL" clId="{AFA443CE-C663-4BF6-B2BE-78D7C498D845}" dt="2024-07-12T14:50:51.126" v="39" actId="14100"/>
          <ac:picMkLst>
            <pc:docMk/>
            <pc:sldMk cId="271203706" sldId="258"/>
            <ac:picMk id="10" creationId="{CE0EBE25-AE74-B47C-DB5F-8A4AC9807F4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7/12/2024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7/12/2024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7/12/2024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7/12/2024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7/12/2024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7/12/2024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417" y="354477"/>
            <a:ext cx="11417416" cy="1325563"/>
          </a:xfrm>
        </p:spPr>
        <p:txBody>
          <a:bodyPr>
            <a:normAutofit fontScale="90000"/>
          </a:bodyPr>
          <a:lstStyle/>
          <a:p>
            <a:r>
              <a:rPr lang="en-US">
                <a:solidFill>
                  <a:schemeClr val="tx1"/>
                </a:solidFill>
              </a:rPr>
              <a:t>Starting the Final Expenditure Report (FER)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10869" y="1449846"/>
            <a:ext cx="6715252" cy="472711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200">
                <a:solidFill>
                  <a:schemeClr val="tx1"/>
                </a:solidFill>
              </a:rPr>
              <a:t>FER Started is available as next step on applications that are in final approval (typically EOE Fiscal Budget Approved)</a:t>
            </a:r>
          </a:p>
          <a:p>
            <a:r>
              <a:rPr lang="en-US" sz="2200">
                <a:solidFill>
                  <a:schemeClr val="tx1"/>
                </a:solidFill>
              </a:rPr>
              <a:t>Will not be allowed until after the grant project end date or all funds have been paid</a:t>
            </a:r>
          </a:p>
          <a:p>
            <a:r>
              <a:rPr lang="en-US" sz="2000" b="1">
                <a:solidFill>
                  <a:schemeClr val="accent5"/>
                </a:solidFill>
              </a:rPr>
              <a:t>Must be initiated by the Grantee Fiscal Representative</a:t>
            </a:r>
          </a:p>
          <a:p>
            <a:r>
              <a:rPr lang="en-US" sz="2200">
                <a:solidFill>
                  <a:schemeClr val="tx1"/>
                </a:solidFill>
              </a:rPr>
              <a:t>All pending Reimbursement Requests must be in a paid status</a:t>
            </a:r>
          </a:p>
          <a:p>
            <a:r>
              <a:rPr lang="en-US" sz="2200">
                <a:solidFill>
                  <a:schemeClr val="tx1"/>
                </a:solidFill>
              </a:rPr>
              <a:t>Grantee may not submit any further Reimbursement Requests</a:t>
            </a:r>
          </a:p>
          <a:p>
            <a:r>
              <a:rPr lang="en-US" sz="2200" b="1">
                <a:solidFill>
                  <a:schemeClr val="accent5"/>
                </a:solidFill>
              </a:rPr>
              <a:t>No more budget revisions will be allowed to </a:t>
            </a:r>
            <a:br>
              <a:rPr lang="en-US" sz="2200" b="1"/>
            </a:br>
            <a:r>
              <a:rPr lang="en-US" sz="2200" b="1">
                <a:solidFill>
                  <a:schemeClr val="accent5"/>
                </a:solidFill>
              </a:rPr>
              <a:t>this funding application!!! (FER can be cancelled by EOE Fiscal FER Approver – this opens the application up for more budget revisions)</a:t>
            </a:r>
          </a:p>
          <a:p>
            <a:endParaRPr lang="en-US">
              <a:gradFill>
                <a:gsLst>
                  <a:gs pos="0">
                    <a:prstClr val="black">
                      <a:lumMod val="25000"/>
                      <a:lumOff val="75000"/>
                    </a:prstClr>
                  </a:gs>
                  <a:gs pos="34000">
                    <a:prstClr val="white">
                      <a:lumMod val="93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4800000" scaled="0"/>
              </a:gradFill>
            </a:endParaRPr>
          </a:p>
          <a:p>
            <a:endParaRPr lang="en-US">
              <a:gradFill>
                <a:gsLst>
                  <a:gs pos="0">
                    <a:prstClr val="black">
                      <a:lumMod val="25000"/>
                      <a:lumOff val="75000"/>
                    </a:prstClr>
                  </a:gs>
                  <a:gs pos="34000">
                    <a:prstClr val="white">
                      <a:lumMod val="93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4800000" scaled="0"/>
              </a:gra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968752F-9FD5-79CC-9B00-945FB067A6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6121" y="1323051"/>
            <a:ext cx="4796654" cy="4969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817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004" y="365125"/>
            <a:ext cx="11051796" cy="1325563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Navigating the 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283" y="1825625"/>
            <a:ext cx="6375633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solidFill>
                  <a:schemeClr val="tx1"/>
                </a:solidFill>
              </a:rPr>
              <a:t>Once in FER status, user will notice several changes: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solidFill>
                  <a:schemeClr val="tx1"/>
                </a:solidFill>
              </a:rPr>
              <a:t>New “Grant Expenditure Report” page at top of each grant section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solidFill>
                  <a:schemeClr val="tx1"/>
                </a:solidFill>
              </a:rPr>
              <a:t>New “Final Expenditure Report” section with "FER Summary" page</a:t>
            </a:r>
          </a:p>
          <a:p>
            <a:pPr marL="514350" indent="-514350">
              <a:buFont typeface="+mj-lt"/>
              <a:buAutoNum type="arabicPeriod"/>
            </a:pPr>
            <a:r>
              <a:rPr lang="en-US">
                <a:solidFill>
                  <a:schemeClr val="tx1"/>
                </a:solidFill>
              </a:rPr>
              <a:t>Other application pages will not be editable</a:t>
            </a:r>
          </a:p>
          <a:p>
            <a:pPr marL="514350" indent="-514350">
              <a:buFont typeface="+mj-lt"/>
              <a:buAutoNum type="arabicPeriod"/>
            </a:pPr>
            <a:endParaRPr lang="en-US">
              <a:gradFill>
                <a:gsLst>
                  <a:gs pos="0">
                    <a:prstClr val="black">
                      <a:lumMod val="25000"/>
                      <a:lumOff val="75000"/>
                    </a:prstClr>
                  </a:gs>
                  <a:gs pos="34000">
                    <a:prstClr val="white">
                      <a:lumMod val="93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4800000" scaled="0"/>
              </a:gra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E0EBE25-AE74-B47C-DB5F-8A4AC9807F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6699"/>
          <a:stretch/>
        </p:blipFill>
        <p:spPr>
          <a:xfrm>
            <a:off x="6769915" y="355688"/>
            <a:ext cx="4583885" cy="6160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03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Grant Expenditure Report Page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D96214-33AF-DAAE-EAB8-D6722738AD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923" y="1400783"/>
            <a:ext cx="10640877" cy="4759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908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338" y="365125"/>
            <a:ext cx="11467750" cy="13255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Grant Expenditure Report Page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061" y="1825625"/>
            <a:ext cx="11341915" cy="470101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Page should be completed for each grant in the funding application</a:t>
            </a:r>
          </a:p>
          <a:p>
            <a:r>
              <a:rPr lang="en-US">
                <a:solidFill>
                  <a:schemeClr val="tx1"/>
                </a:solidFill>
              </a:rPr>
              <a:t>Loads object codes and function codes for which grantee has approved budget</a:t>
            </a:r>
          </a:p>
          <a:p>
            <a:r>
              <a:rPr lang="en-US">
                <a:solidFill>
                  <a:schemeClr val="tx1"/>
                </a:solidFill>
              </a:rPr>
              <a:t>Prefills with expenditures from most recent Reimbursement Request</a:t>
            </a:r>
          </a:p>
          <a:p>
            <a:pPr lvl="1">
              <a:buFont typeface="Corbel" panose="020B0503020204020204" pitchFamily="34" charset="0"/>
              <a:buChar char="⁻"/>
            </a:pPr>
            <a:r>
              <a:rPr lang="en-US">
                <a:solidFill>
                  <a:schemeClr val="tx1"/>
                </a:solidFill>
              </a:rPr>
              <a:t>LEA should update as appropriate</a:t>
            </a:r>
          </a:p>
          <a:p>
            <a:r>
              <a:rPr lang="en-US">
                <a:solidFill>
                  <a:schemeClr val="tx1"/>
                </a:solidFill>
              </a:rPr>
              <a:t>Hover mouse on cell to see approved budget amount for that cell</a:t>
            </a:r>
          </a:p>
          <a:p>
            <a:r>
              <a:rPr lang="en-US">
                <a:solidFill>
                  <a:schemeClr val="tx1"/>
                </a:solidFill>
              </a:rPr>
              <a:t>Allows up to 10% overage on individual cells</a:t>
            </a:r>
          </a:p>
          <a:p>
            <a:r>
              <a:rPr lang="en-US">
                <a:solidFill>
                  <a:schemeClr val="tx1"/>
                </a:solidFill>
              </a:rPr>
              <a:t>Total expenditures for grant cannot exceed approved budget for that grant</a:t>
            </a:r>
          </a:p>
        </p:txBody>
      </p:sp>
    </p:spTree>
    <p:extLst>
      <p:ext uri="{BB962C8B-B14F-4D97-AF65-F5344CB8AC3E}">
        <p14:creationId xmlns:p14="http://schemas.microsoft.com/office/powerpoint/2010/main" val="1031779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061" y="365125"/>
            <a:ext cx="11417416" cy="1325563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FER Summary Page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061" y="1568740"/>
            <a:ext cx="11417416" cy="49662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Summarizes allocation, expenditures, amount paid, remaining amounts, and pending transactions (Reimbursement Request or a Refund Due) for all grants in the application</a:t>
            </a:r>
          </a:p>
          <a:p>
            <a:r>
              <a:rPr lang="en-US">
                <a:solidFill>
                  <a:schemeClr val="tx1"/>
                </a:solidFill>
              </a:rPr>
              <a:t>Carryover columns are not applicable for your agency</a:t>
            </a:r>
          </a:p>
          <a:p>
            <a:pPr marL="0" indent="0">
              <a:buNone/>
            </a:pPr>
            <a:endParaRPr lang="en-US">
              <a:solidFill>
                <a:schemeClr val="tx1"/>
              </a:solidFill>
            </a:endParaRPr>
          </a:p>
          <a:p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3D429E-8C3D-40ED-BFFE-F31BA272C0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592" y="3428999"/>
            <a:ext cx="9373908" cy="3106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850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061" y="365125"/>
            <a:ext cx="11417416" cy="1325563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Pending Transaction Amount Page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061" y="1568740"/>
            <a:ext cx="11417416" cy="49662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When you click on the amount in the Pending Transaction Amount, the system displays the transaction that will occur when the FER is processed</a:t>
            </a:r>
          </a:p>
          <a:p>
            <a:r>
              <a:rPr lang="en-US">
                <a:solidFill>
                  <a:schemeClr val="tx1"/>
                </a:solidFill>
              </a:rPr>
              <a:t>The transaction may be a Reimbursement Request or a Refund Due – in many cases there may be no transaction necessary</a:t>
            </a:r>
          </a:p>
          <a:p>
            <a:pPr marL="0" indent="0">
              <a:buNone/>
            </a:pPr>
            <a:endParaRPr lang="en-US">
              <a:solidFill>
                <a:schemeClr val="tx1"/>
              </a:solidFill>
            </a:endParaRPr>
          </a:p>
          <a:p>
            <a:endParaRPr lang="en-US">
              <a:solidFill>
                <a:schemeClr val="tx1"/>
              </a:solidFill>
            </a:endParaRPr>
          </a:p>
        </p:txBody>
      </p:sp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C6C51E1E-3C84-C808-7923-0A88F8E176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4329" y="4058028"/>
            <a:ext cx="9478028" cy="1424601"/>
          </a:xfrm>
          <a:prstGeom prst="rect">
            <a:avLst/>
          </a:prstGeom>
        </p:spPr>
      </p:pic>
      <p:pic>
        <p:nvPicPr>
          <p:cNvPr id="7" name="Picture 6" descr="A blue and white card with a yellow rectangle&#10;&#10;Description automatically generated">
            <a:extLst>
              <a:ext uri="{FF2B5EF4-FFF2-40B4-BE49-F238E27FC236}">
                <a16:creationId xmlns:a16="http://schemas.microsoft.com/office/drawing/2014/main" id="{64817268-B53B-57B4-5EE9-A97D14E82B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832" y="3891354"/>
            <a:ext cx="2122118" cy="1747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26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171" y="365125"/>
            <a:ext cx="11459361" cy="1325563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FER Workflow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061" y="1825624"/>
            <a:ext cx="11375471" cy="4659065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1">
              <a:buAutoNum type="arabicPeriod"/>
            </a:pPr>
            <a:r>
              <a:rPr lang="en-US" sz="3200">
                <a:solidFill>
                  <a:schemeClr val="tx1"/>
                </a:solidFill>
              </a:rPr>
              <a:t>FER Started - Grantee Fiscal Representative</a:t>
            </a:r>
            <a:endParaRPr lang="en-US">
              <a:solidFill>
                <a:schemeClr val="tx1"/>
              </a:solidFill>
            </a:endParaRPr>
          </a:p>
          <a:p>
            <a:pPr lvl="1">
              <a:buAutoNum type="arabicPeriod"/>
            </a:pPr>
            <a:r>
              <a:rPr lang="en-US" sz="3200">
                <a:solidFill>
                  <a:schemeClr val="tx1"/>
                </a:solidFill>
              </a:rPr>
              <a:t>FER Submitted Grantee Fiscal Representative</a:t>
            </a:r>
          </a:p>
          <a:p>
            <a:pPr lvl="1">
              <a:buAutoNum type="arabicPeriod"/>
            </a:pPr>
            <a:r>
              <a:rPr lang="en-US" sz="3200">
                <a:solidFill>
                  <a:schemeClr val="tx1"/>
                </a:solidFill>
              </a:rPr>
              <a:t>FER EOE Fiscal Budget Primary Approved - EOE Fiscal FER Approver</a:t>
            </a:r>
          </a:p>
          <a:p>
            <a:pPr lvl="2">
              <a:buFont typeface="Wingdings"/>
              <a:buChar char="§"/>
            </a:pPr>
            <a:r>
              <a:rPr lang="en-US" sz="3200">
                <a:solidFill>
                  <a:schemeClr val="tx1"/>
                </a:solidFill>
              </a:rPr>
              <a:t>Used when a refund is due from the Grantee</a:t>
            </a:r>
          </a:p>
          <a:p>
            <a:pPr lvl="1">
              <a:buAutoNum type="arabicPeriod"/>
            </a:pPr>
            <a:r>
              <a:rPr lang="en-US" sz="3200">
                <a:solidFill>
                  <a:schemeClr val="tx1"/>
                </a:solidFill>
              </a:rPr>
              <a:t>FER EOE Fiscal Budget Final Approved - EOE Fiscal FER Approver</a:t>
            </a:r>
          </a:p>
          <a:p>
            <a:pPr lvl="2">
              <a:buFont typeface="Wingdings"/>
              <a:buChar char="§"/>
            </a:pPr>
            <a:r>
              <a:rPr lang="en-US" sz="3200">
                <a:solidFill>
                  <a:schemeClr val="tx1"/>
                </a:solidFill>
              </a:rPr>
              <a:t>Creates the Reimbursement Request if needed</a:t>
            </a:r>
          </a:p>
          <a:p>
            <a:pPr marL="457200" lvl="1" indent="0">
              <a:buNone/>
            </a:pPr>
            <a:endParaRPr lang="en-US">
              <a:solidFill>
                <a:schemeClr val="tx1"/>
              </a:solidFill>
            </a:endParaRPr>
          </a:p>
          <a:p>
            <a:pPr marL="971550" lvl="1" indent="-514350">
              <a:buFont typeface="Corbel" panose="020B0503020204020204"/>
              <a:buAutoNum type="arabicPeriod"/>
            </a:pPr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395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727" y="365125"/>
            <a:ext cx="11442583" cy="13255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Useful FER Reports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27" y="1468073"/>
            <a:ext cx="11442583" cy="504178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Refunds Due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solidFill>
                  <a:schemeClr val="tx1"/>
                </a:solidFill>
              </a:rPr>
              <a:t>Returns any refunds that are due because of the FER process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solidFill>
                  <a:schemeClr val="tx1"/>
                </a:solidFill>
              </a:rPr>
              <a:t>Includes the details on the most recent payments that will be used to rollback funds</a:t>
            </a:r>
          </a:p>
          <a:p>
            <a:r>
              <a:rPr lang="en-US">
                <a:solidFill>
                  <a:schemeClr val="tx1"/>
                </a:solidFill>
              </a:rPr>
              <a:t>Miscellaneous Adjustments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solidFill>
                  <a:schemeClr val="tx1"/>
                </a:solidFill>
              </a:rPr>
              <a:t>Returns any miscellaneous adjustments that have occurred in the system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solidFill>
                  <a:schemeClr val="tx1"/>
                </a:solidFill>
              </a:rPr>
              <a:t>Allows you to search by miscellaneous adjustment type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US">
              <a:gradFill>
                <a:gsLst>
                  <a:gs pos="0">
                    <a:srgbClr val="000000"/>
                  </a:gs>
                  <a:gs pos="34000">
                    <a:srgbClr val="FFFFFF"/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4800000" scaled="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495291985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5e6fdba-aa68-4023-93b1-4e70e57a9e59">
      <Terms xmlns="http://schemas.microsoft.com/office/infopath/2007/PartnerControls"/>
    </lcf76f155ced4ddcb4097134ff3c332f>
    <TaxCatchAll xmlns="34958036-8e88-41aa-ba22-2d4d5ce4b47c" xsi:nil="true"/>
    <_ip_UnifiedCompliancePolicyUIAction xmlns="http://schemas.microsoft.com/sharepoint/v3" xsi:nil="true"/>
    <_ip_UnifiedCompliancePolicyProperties xmlns="http://schemas.microsoft.com/sharepoint/v3" xsi:nil="true"/>
    <BidNumber xmlns="c5e6fdba-aa68-4023-93b1-4e70e57a9e59" xsi:nil="true"/>
    <SharedWithUsers xmlns="34958036-8e88-41aa-ba22-2d4d5ce4b47c">
      <UserInfo>
        <DisplayName>Lucien, Malaika (EOE)</DisplayName>
        <AccountId>937</AccountId>
        <AccountType/>
      </UserInfo>
      <UserInfo>
        <DisplayName>Mapp, China (EOE)</DisplayName>
        <AccountId>866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066A325A03DB4EADC39356D65CB924" ma:contentTypeVersion="19" ma:contentTypeDescription="Create a new document." ma:contentTypeScope="" ma:versionID="92a300d4b0664eefaf60e1de9ee4fdcb">
  <xsd:schema xmlns:xsd="http://www.w3.org/2001/XMLSchema" xmlns:xs="http://www.w3.org/2001/XMLSchema" xmlns:p="http://schemas.microsoft.com/office/2006/metadata/properties" xmlns:ns1="http://schemas.microsoft.com/sharepoint/v3" xmlns:ns2="c5e6fdba-aa68-4023-93b1-4e70e57a9e59" xmlns:ns3="34958036-8e88-41aa-ba22-2d4d5ce4b47c" targetNamespace="http://schemas.microsoft.com/office/2006/metadata/properties" ma:root="true" ma:fieldsID="8ba6140b435b7310203f3928c4a67fb4" ns1:_="" ns2:_="" ns3:_="">
    <xsd:import namespace="http://schemas.microsoft.com/sharepoint/v3"/>
    <xsd:import namespace="c5e6fdba-aa68-4023-93b1-4e70e57a9e59"/>
    <xsd:import namespace="34958036-8e88-41aa-ba22-2d4d5ce4b4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BidNumber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e6fdba-aa68-4023-93b1-4e70e57a9e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BidNumber" ma:index="20" nillable="true" ma:displayName="Bid Number" ma:description="BD-22-1036-EDU02-EDU02-68125" ma:format="Dropdown" ma:internalName="BidNumber">
      <xsd:simpleType>
        <xsd:restriction base="dms:Text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958036-8e88-41aa-ba22-2d4d5ce4b47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0b64779-97b0-4f6c-a614-d4ffdc826c40}" ma:internalName="TaxCatchAll" ma:showField="CatchAllData" ma:web="34958036-8e88-41aa-ba22-2d4d5ce4b4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32DA4A7-D4E3-4497-A77C-A8E1E25C6FB4}">
  <ds:schemaRefs>
    <ds:schemaRef ds:uri="03689063-9da5-44f8-96f4-8c123fe66f9f"/>
    <ds:schemaRef ds:uri="34958036-8e88-41aa-ba22-2d4d5ce4b47c"/>
    <ds:schemaRef ds:uri="38cce589-8d35-4786-96eb-fd5bd944f469"/>
    <ds:schemaRef ds:uri="c5e6fdba-aa68-4023-93b1-4e70e57a9e59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7731CA35-8E2E-47FD-99DE-416F1ED13F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FEA83B-C5A2-436D-8ACF-B45154F41A0F}">
  <ds:schemaRefs>
    <ds:schemaRef ds:uri="34958036-8e88-41aa-ba22-2d4d5ce4b47c"/>
    <ds:schemaRef ds:uri="c5e6fdba-aa68-4023-93b1-4e70e57a9e5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TC104033923[[fn=Depth]]</Template>
  <TotalTime>0</TotalTime>
  <Words>420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Corbel</vt:lpstr>
      <vt:lpstr>Courier New</vt:lpstr>
      <vt:lpstr>Wingdings</vt:lpstr>
      <vt:lpstr>Depth</vt:lpstr>
      <vt:lpstr>Starting the Final Expenditure Report (FER)</vt:lpstr>
      <vt:lpstr>Navigating the FER</vt:lpstr>
      <vt:lpstr>Grant Expenditure Report Page</vt:lpstr>
      <vt:lpstr>Grant Expenditure Report Page</vt:lpstr>
      <vt:lpstr>FER Summary Page</vt:lpstr>
      <vt:lpstr>Pending Transaction Amount Page</vt:lpstr>
      <vt:lpstr>FER Workflow Steps</vt:lpstr>
      <vt:lpstr>Useful FER Reports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Starting the FER</dc:title>
  <dc:creator>Chris Line</dc:creator>
  <cp:lastModifiedBy>Cabral, Jennyfer (EOE)</cp:lastModifiedBy>
  <cp:revision>1</cp:revision>
  <dcterms:created xsi:type="dcterms:W3CDTF">2014-04-14T11:25:33Z</dcterms:created>
  <dcterms:modified xsi:type="dcterms:W3CDTF">2024-07-12T14:55:13Z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ExtendedDescription">
    <vt:lpwstr/>
  </property>
  <property fmtid="{D5CDD505-2E9C-101B-9397-08002B2CF9AE}" pid="3" name="MediaServiceImageTags">
    <vt:lpwstr/>
  </property>
  <property fmtid="{D5CDD505-2E9C-101B-9397-08002B2CF9AE}" pid="4" name="ContentTypeId">
    <vt:lpwstr>0x0101005A066A325A03DB4EADC39356D65CB924</vt:lpwstr>
  </property>
</Properties>
</file>